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5" r:id="rId5"/>
    <p:sldId id="264" r:id="rId6"/>
    <p:sldId id="300" r:id="rId7"/>
    <p:sldId id="274" r:id="rId8"/>
    <p:sldId id="268" r:id="rId9"/>
    <p:sldId id="301" r:id="rId10"/>
    <p:sldId id="287" r:id="rId11"/>
    <p:sldId id="279" r:id="rId12"/>
    <p:sldId id="280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3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91" y="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1127" y="747140"/>
            <a:ext cx="22697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45157" y="1108303"/>
            <a:ext cx="4117340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7503" y="1348587"/>
            <a:ext cx="4552315" cy="381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3366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35623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29">
                <a:moveTo>
                  <a:pt x="12192000" y="0"/>
                </a:moveTo>
                <a:lnTo>
                  <a:pt x="0" y="0"/>
                </a:lnTo>
                <a:lnTo>
                  <a:pt x="0" y="722375"/>
                </a:lnTo>
                <a:lnTo>
                  <a:pt x="12192000" y="7223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" y="6070092"/>
            <a:ext cx="1847088" cy="7879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607" y="5303518"/>
            <a:ext cx="1612390" cy="1554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854" y="1266291"/>
            <a:ext cx="4481702" cy="2330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0066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4361" y="2220341"/>
            <a:ext cx="7777480" cy="1715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7EdvRzCHRV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APBLIFbKm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553" y="150317"/>
            <a:ext cx="25673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班會程序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645157" y="1108303"/>
            <a:ext cx="4117340" cy="4699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班會開始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全體肅立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主席就位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唱國歌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向國旗暨國父遺像行三鞠躬禮</a:t>
            </a:r>
          </a:p>
          <a:p>
            <a:pPr marL="305435">
              <a:lnSpc>
                <a:spcPct val="100000"/>
              </a:lnSpc>
              <a:spcBef>
                <a:spcPts val="275"/>
              </a:spcBef>
            </a:pP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一鞠躬、再鞠躬、三鞠躬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主席復位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5" dirty="0">
                <a:latin typeface="標楷體" panose="03000509000000000000" pitchFamily="65" charset="-120"/>
                <a:ea typeface="標楷體" panose="03000509000000000000" pitchFamily="65" charset="-120"/>
              </a:rPr>
              <a:t>請坐下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6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主席報告</a:t>
            </a:r>
          </a:p>
          <a:p>
            <a:pPr marL="888365" lvl="1" indent="-436880">
              <a:lnSpc>
                <a:spcPct val="100000"/>
              </a:lnSpc>
              <a:spcBef>
                <a:spcPts val="275"/>
              </a:spcBef>
              <a:buSzPct val="95652"/>
              <a:buAutoNum type="arabicParenBoth"/>
              <a:tabLst>
                <a:tab pos="888365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宣讀上次會議記錄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marR="297815" lvl="1" indent="-439420">
              <a:lnSpc>
                <a:spcPct val="110000"/>
              </a:lnSpc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報告上次會議決議案執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行情形</a:t>
            </a:r>
            <a:r>
              <a:rPr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（</a:t>
            </a:r>
            <a:r>
              <a:rPr sz="2300" spc="-15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無者從略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）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890269" lvl="1" indent="-438784">
              <a:lnSpc>
                <a:spcPct val="100000"/>
              </a:lnSpc>
              <a:spcBef>
                <a:spcPts val="229"/>
              </a:spcBef>
              <a:buSzPct val="95652"/>
              <a:buAutoNum type="arabicParenBoth"/>
              <a:tabLst>
                <a:tab pos="890269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報告事項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  <a:p>
            <a:pPr marL="304800" indent="-29210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304800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  <a:p>
            <a:pPr marL="451484" indent="-438784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  <a:p>
            <a:pPr marL="597535" marR="2339340" lvl="1" indent="437515">
              <a:lnSpc>
                <a:spcPts val="3040"/>
              </a:lnSpc>
              <a:spcBef>
                <a:spcPts val="145"/>
              </a:spcBef>
              <a:buSzPct val="95652"/>
              <a:buAutoNum type="arabicParenBoth"/>
              <a:tabLst>
                <a:tab pos="1035050" algn="l"/>
              </a:tabLst>
            </a:pP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專題討論</a:t>
            </a:r>
            <a:r>
              <a:rPr sz="2300" spc="-5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 </a:t>
            </a:r>
            <a:r>
              <a:rPr sz="2300" spc="-1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(2</a:t>
            </a:r>
            <a:r>
              <a:rPr sz="2300"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)提案討論</a:t>
            </a:r>
            <a:endParaRPr sz="23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450850" marR="5080" indent="-438784">
              <a:lnSpc>
                <a:spcPts val="2480"/>
              </a:lnSpc>
              <a:spcBef>
                <a:spcPts val="440"/>
              </a:spcBef>
              <a:buSzPct val="95652"/>
              <a:buAutoNum type="arabicPeriod" startAt="8"/>
              <a:tabLst>
                <a:tab pos="520065" algn="l"/>
              </a:tabLst>
            </a:pPr>
            <a:r>
              <a:rPr spc="-15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r>
              <a:rPr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對班級事務以及學校	</a:t>
            </a:r>
            <a:r>
              <a:rPr spc="-10" dirty="0">
                <a:latin typeface="標楷體" panose="03000509000000000000" pitchFamily="65" charset="-120"/>
                <a:ea typeface="標楷體" panose="03000509000000000000" pitchFamily="65" charset="-120"/>
              </a:rPr>
              <a:t>事務的臨時建議</a:t>
            </a:r>
            <a:r>
              <a:rPr spc="-5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451484" indent="-438784">
              <a:lnSpc>
                <a:spcPct val="100000"/>
              </a:lnSpc>
              <a:spcBef>
                <a:spcPts val="245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0" dirty="0">
                <a:latin typeface="標楷體" panose="03000509000000000000" pitchFamily="65" charset="-120"/>
                <a:ea typeface="標楷體" panose="03000509000000000000" pitchFamily="65" charset="-120"/>
              </a:rPr>
              <a:t>選舉下次主席、司儀、記錄</a:t>
            </a:r>
          </a:p>
          <a:p>
            <a:pPr marL="449580" indent="-436880">
              <a:lnSpc>
                <a:spcPct val="100000"/>
              </a:lnSpc>
              <a:spcBef>
                <a:spcPts val="275"/>
              </a:spcBef>
              <a:buSzPct val="95652"/>
              <a:buAutoNum type="arabicPeriod" startAt="8"/>
              <a:tabLst>
                <a:tab pos="449580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導師講評</a:t>
            </a:r>
          </a:p>
          <a:p>
            <a:pPr marL="451484" indent="-438784">
              <a:lnSpc>
                <a:spcPct val="100000"/>
              </a:lnSpc>
              <a:spcBef>
                <a:spcPts val="280"/>
              </a:spcBef>
              <a:buSzPct val="95652"/>
              <a:buAutoNum type="arabicPeriod" startAt="8"/>
              <a:tabLst>
                <a:tab pos="451484" algn="l"/>
              </a:tabLst>
            </a:pPr>
            <a:r>
              <a:rPr spc="-25" dirty="0">
                <a:latin typeface="標楷體" panose="03000509000000000000" pitchFamily="65" charset="-120"/>
                <a:ea typeface="標楷體" panose="03000509000000000000" pitchFamily="65" charset="-120"/>
              </a:rPr>
              <a:t>主席宣佈散會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36C7282-BF7C-4240-824D-32E3764F0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12" y="85725"/>
            <a:ext cx="4985438" cy="59626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D6F8822-690F-4E20-B5FD-9559D8E5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49" y="95250"/>
            <a:ext cx="54578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F996CB4-EDF9-468A-A517-722E62EB2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05" y="209551"/>
            <a:ext cx="9800590" cy="5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58B6C88-C1C1-4024-963D-2209183BF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143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EA5B0E-AD7F-4F65-B259-FEBC2A96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50" y="390526"/>
            <a:ext cx="10457104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91EAA9-A77D-462D-B946-C7A2A3AC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75" y="276226"/>
            <a:ext cx="9386649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87252C-EA6C-4743-BD52-18BD9FCFBD35}"/>
              </a:ext>
            </a:extLst>
          </p:cNvPr>
          <p:cNvSpPr/>
          <p:nvPr/>
        </p:nvSpPr>
        <p:spPr>
          <a:xfrm>
            <a:off x="2324100" y="181151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外食選擇參考依據</a:t>
            </a:r>
            <a:r>
              <a:rPr lang="zh-TW" altLang="en-US" sz="4000" b="1" dirty="0">
                <a:solidFill>
                  <a:srgbClr val="091BC9"/>
                </a:solidFill>
                <a:latin typeface="+mj-lt"/>
                <a:ea typeface="標楷體" panose="03000509000000000000" pitchFamily="65" charset="-120"/>
              </a:rPr>
              <a:t>－</a:t>
            </a:r>
            <a:r>
              <a:rPr lang="zh-TW" altLang="en-US" sz="40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外食紅綠燈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F45CEF-F0D1-4BAD-9409-85CDB858A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92" y="981456"/>
            <a:ext cx="10796016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6F9C2A5-5382-402B-B045-A517AB4C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76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E734B32-494F-4619-82A0-F4842D06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6" y="309745"/>
            <a:ext cx="10063228" cy="56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6A2358-80C4-4A99-84CC-E8B9C7708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534" y="114300"/>
            <a:ext cx="8440931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2">
            <a:extLst>
              <a:ext uri="{FF2B5EF4-FFF2-40B4-BE49-F238E27FC236}">
                <a16:creationId xmlns:a16="http://schemas.microsoft.com/office/drawing/2014/main" id="{C9B76CF5-106E-4FEE-8388-76F1A898122C}"/>
              </a:ext>
            </a:extLst>
          </p:cNvPr>
          <p:cNvSpPr/>
          <p:nvPr/>
        </p:nvSpPr>
        <p:spPr>
          <a:xfrm>
            <a:off x="1080414" y="2483318"/>
            <a:ext cx="10306272" cy="1644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一、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BMI</a:t>
            </a: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的計算公式為何？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BMI</a:t>
            </a: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多少是過重？</a:t>
            </a:r>
            <a:endParaRPr lang="en-US" altLang="zh-TW" sz="4000" b="1" dirty="0">
              <a:solidFill>
                <a:srgbClr val="A50021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60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979" y="2562606"/>
            <a:ext cx="3835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2">
            <a:extLst>
              <a:ext uri="{FF2B5EF4-FFF2-40B4-BE49-F238E27FC236}">
                <a16:creationId xmlns:a16="http://schemas.microsoft.com/office/drawing/2014/main" id="{40848CEB-E879-4B10-807F-1E2A2DD21F82}"/>
              </a:ext>
            </a:extLst>
          </p:cNvPr>
          <p:cNvSpPr/>
          <p:nvPr/>
        </p:nvSpPr>
        <p:spPr>
          <a:xfrm>
            <a:off x="1241376" y="2337618"/>
            <a:ext cx="10031171" cy="17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二、常見的外食當中，哪些是高油高鹽高糖的食物呢？請各列舉三個。</a:t>
            </a:r>
            <a:endParaRPr lang="en-US" altLang="zh-TW" sz="40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74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2">
            <a:extLst>
              <a:ext uri="{FF2B5EF4-FFF2-40B4-BE49-F238E27FC236}">
                <a16:creationId xmlns:a16="http://schemas.microsoft.com/office/drawing/2014/main" id="{08A366ED-9D88-4D2D-BE42-9A9746A1E6BC}"/>
              </a:ext>
            </a:extLst>
          </p:cNvPr>
          <p:cNvSpPr/>
          <p:nvPr/>
        </p:nvSpPr>
        <p:spPr>
          <a:xfrm>
            <a:off x="1389396" y="2539144"/>
            <a:ext cx="9735132" cy="1779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三、多鹽、多油、多糖的食物，容易對身體造成怎樣的影響呢？</a:t>
            </a:r>
          </a:p>
        </p:txBody>
      </p:sp>
    </p:spTree>
    <p:extLst>
      <p:ext uri="{BB962C8B-B14F-4D97-AF65-F5344CB8AC3E}">
        <p14:creationId xmlns:p14="http://schemas.microsoft.com/office/powerpoint/2010/main" val="146784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63C40-B468-48C9-B7FD-F5BF45F7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2" y="4190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Ⅱ】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2">
            <a:extLst>
              <a:ext uri="{FF2B5EF4-FFF2-40B4-BE49-F238E27FC236}">
                <a16:creationId xmlns:a16="http://schemas.microsoft.com/office/drawing/2014/main" id="{90923378-E60C-4155-BA9E-967EAC147975}"/>
              </a:ext>
            </a:extLst>
          </p:cNvPr>
          <p:cNvSpPr/>
          <p:nvPr/>
        </p:nvSpPr>
        <p:spPr>
          <a:xfrm>
            <a:off x="1913562" y="2488130"/>
            <a:ext cx="8686800" cy="15588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90600" indent="-990600">
              <a:lnSpc>
                <a:spcPts val="5600"/>
              </a:lnSpc>
            </a:pPr>
            <a:r>
              <a:rPr lang="zh-TW" altLang="en-US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四、請說明何謂</a:t>
            </a:r>
            <a:r>
              <a:rPr lang="en-US" altLang="zh-TW" sz="4000" b="1" dirty="0">
                <a:solidFill>
                  <a:srgbClr val="A50021"/>
                </a:solidFill>
                <a:latin typeface="+mj-lt"/>
                <a:ea typeface="標楷體" panose="03000509000000000000" pitchFamily="65" charset="-120"/>
              </a:rPr>
              <a:t>85210?</a:t>
            </a:r>
            <a:endParaRPr lang="zh-TW" altLang="en-US" sz="4000" b="1" dirty="0">
              <a:solidFill>
                <a:srgbClr val="A50021"/>
              </a:solidFill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57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526" y="2473909"/>
            <a:ext cx="3690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討論完畢</a:t>
            </a:r>
            <a:endParaRPr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9854" y="1266291"/>
            <a:ext cx="4481702" cy="2075209"/>
          </a:xfrm>
          <a:prstGeom prst="rect">
            <a:avLst/>
          </a:prstGeom>
        </p:spPr>
        <p:txBody>
          <a:bodyPr vert="horz" wrap="square" lIns="0" tIns="129313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511622"/>
            <a:ext cx="7010399" cy="1936428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0"/>
              </a:spcBef>
            </a:pPr>
            <a:r>
              <a:rPr spc="-15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br>
              <a:rPr lang="en-US" altLang="zh-TW" spc="-15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健康體位、健康飲食</a:t>
            </a:r>
            <a:r>
              <a:rPr spc="-2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8180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013" y="6317386"/>
            <a:ext cx="434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0" dirty="0">
                <a:solidFill>
                  <a:srgbClr val="000000"/>
                </a:solidFill>
                <a:latin typeface="SimSun"/>
                <a:cs typeface="SimSun"/>
              </a:rPr>
              <a:t>轉載自教育部防制學生藥物濫用資源網</a:t>
            </a:r>
            <a:endParaRPr sz="2000">
              <a:latin typeface="SimSun"/>
              <a:cs typeface="SimSu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02A215-1C79-40BE-8022-D8FB93F366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017" y="301003"/>
            <a:ext cx="7809966" cy="5646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54F763-F865-4E0E-990A-AE8BE2F5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90" y="2666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影片觀看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hlinkClick r:id="rId2"/>
            <a:extLst>
              <a:ext uri="{FF2B5EF4-FFF2-40B4-BE49-F238E27FC236}">
                <a16:creationId xmlns:a16="http://schemas.microsoft.com/office/drawing/2014/main" id="{56E89CE6-B314-4A8A-8CC4-B817CAD82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53" y="1338474"/>
            <a:ext cx="8296093" cy="46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4E33B1-C912-4401-A317-9238F4D51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92438"/>
            <a:ext cx="4343400" cy="596927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5005B0-3C47-48CA-B1B4-0A06A12C8114}"/>
              </a:ext>
            </a:extLst>
          </p:cNvPr>
          <p:cNvSpPr/>
          <p:nvPr/>
        </p:nvSpPr>
        <p:spPr>
          <a:xfrm>
            <a:off x="5324475" y="324554"/>
            <a:ext cx="6400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1966"/>
                </a:solidFill>
                <a:latin typeface="+mj-lt"/>
                <a:ea typeface="標楷體" panose="03000509000000000000" pitchFamily="65" charset="-120"/>
              </a:rPr>
              <a:t>水噹噹數字密碼 </a:t>
            </a:r>
            <a:r>
              <a:rPr lang="en-US" altLang="zh-TW" sz="4500" b="1" dirty="0">
                <a:solidFill>
                  <a:srgbClr val="FF1966"/>
                </a:solidFill>
                <a:latin typeface="+mj-lt"/>
                <a:ea typeface="標楷體" panose="03000509000000000000" pitchFamily="65" charset="-120"/>
              </a:rPr>
              <a:t>- 85210</a:t>
            </a:r>
            <a:endParaRPr lang="zh-TW" altLang="en-US" sz="4500" b="1" dirty="0">
              <a:solidFill>
                <a:srgbClr val="FF1966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0DFF19-47C9-478C-BFF3-552F5B5CDEA3}"/>
              </a:ext>
            </a:extLst>
          </p:cNvPr>
          <p:cNvSpPr txBox="1"/>
          <p:nvPr/>
        </p:nvSpPr>
        <p:spPr>
          <a:xfrm>
            <a:off x="4972050" y="1343814"/>
            <a:ext cx="6962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睡眠充足達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8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5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吃滿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5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蔬果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觀看</a:t>
            </a:r>
            <a:r>
              <a:rPr lang="en-US" altLang="zh-TW" sz="4000" b="1" dirty="0">
                <a:latin typeface="+mj-lt"/>
                <a:ea typeface="標楷體" panose="03000509000000000000" pitchFamily="65" charset="-120"/>
              </a:rPr>
              <a:t>3C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螢幕小於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2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1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660066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每</a:t>
            </a:r>
            <a:r>
              <a:rPr lang="zh-TW" altLang="en-US" sz="4000" b="1" dirty="0">
                <a:solidFill>
                  <a:srgbClr val="660066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1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天運動半小時</a:t>
            </a:r>
            <a:endParaRPr lang="en-US" altLang="zh-TW" sz="4000" b="1" dirty="0">
              <a:latin typeface="+mj-lt"/>
              <a:ea typeface="標楷體" panose="03000509000000000000" pitchFamily="65" charset="-120"/>
            </a:endParaRPr>
          </a:p>
          <a:p>
            <a:endParaRPr lang="en-US" altLang="zh-TW" sz="1500" b="1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0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」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喝足白開水，</a:t>
            </a:r>
            <a:r>
              <a:rPr lang="en-US" altLang="zh-TW" sz="4000" b="1" dirty="0">
                <a:solidFill>
                  <a:srgbClr val="FF6699"/>
                </a:solidFill>
                <a:latin typeface="+mj-lt"/>
                <a:ea typeface="標楷體" panose="03000509000000000000" pitchFamily="65" charset="-120"/>
              </a:rPr>
              <a:t>0 </a:t>
            </a:r>
            <a:r>
              <a:rPr lang="zh-TW" altLang="en-US" sz="4000" b="1" dirty="0">
                <a:latin typeface="+mj-lt"/>
                <a:ea typeface="標楷體" panose="03000509000000000000" pitchFamily="65" charset="-120"/>
              </a:rPr>
              <a:t>糖累積</a:t>
            </a:r>
          </a:p>
        </p:txBody>
      </p:sp>
    </p:spTree>
    <p:extLst>
      <p:ext uri="{BB962C8B-B14F-4D97-AF65-F5344CB8AC3E}">
        <p14:creationId xmlns:p14="http://schemas.microsoft.com/office/powerpoint/2010/main" val="160872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B85CE07-702E-47EA-BB49-574D516F16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26" y="47625"/>
            <a:ext cx="4924424" cy="60406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6AE2EB-C06F-45F1-ADE4-49B7E70E58CE}"/>
              </a:ext>
            </a:extLst>
          </p:cNvPr>
          <p:cNvSpPr/>
          <p:nvPr/>
        </p:nvSpPr>
        <p:spPr>
          <a:xfrm>
            <a:off x="6329362" y="301051"/>
            <a:ext cx="47196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19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有效減重五步驟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63C384-217C-4211-A5D6-46211C6A5A7E}"/>
              </a:ext>
            </a:extLst>
          </p:cNvPr>
          <p:cNvSpPr txBox="1"/>
          <p:nvPr/>
        </p:nvSpPr>
        <p:spPr>
          <a:xfrm>
            <a:off x="5410200" y="1410489"/>
            <a:ext cx="6543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細嚼慢嚥、放慢用餐速度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戒除含糖飲料，開水最好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紀錄日常飲食。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定期量體重。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1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規律運動。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287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新興毒品變變變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4283" y="170814"/>
            <a:ext cx="4495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學子出入娛樂場所要警覺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FAD2D-5FAB-483D-B8B2-8375FD26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90" y="266628"/>
            <a:ext cx="4221019" cy="9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影片觀看</a:t>
            </a:r>
            <a:r>
              <a:rPr lang="en-US" altLang="zh-TW" sz="44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4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2"/>
            <a:extLst>
              <a:ext uri="{FF2B5EF4-FFF2-40B4-BE49-F238E27FC236}">
                <a16:creationId xmlns:a16="http://schemas.microsoft.com/office/drawing/2014/main" id="{7F34E9CB-F9D1-4C83-8816-B3ACF43A6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090" y="1338474"/>
            <a:ext cx="8241820" cy="45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263</Words>
  <Application>Microsoft Office PowerPoint</Application>
  <PresentationFormat>寬螢幕</PresentationFormat>
  <Paragraphs>68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SimSun</vt:lpstr>
      <vt:lpstr>Microsoft JhengHei</vt:lpstr>
      <vt:lpstr>Microsoft JhengHei</vt:lpstr>
      <vt:lpstr>標楷體</vt:lpstr>
      <vt:lpstr>Arial</vt:lpstr>
      <vt:lpstr>Calibri</vt:lpstr>
      <vt:lpstr>Office Theme</vt:lpstr>
      <vt:lpstr>班會程序</vt:lpstr>
      <vt:lpstr>各股股長報告</vt:lpstr>
      <vt:lpstr>各科負責人報告</vt:lpstr>
      <vt:lpstr>專題討論 【健康體位、健康飲食】</vt:lpstr>
      <vt:lpstr>轉載自教育部防制學生藥物濫用資源網</vt:lpstr>
      <vt:lpstr>新興毒品變變變</vt:lpstr>
      <vt:lpstr>PowerPoint 簡報</vt:lpstr>
      <vt:lpstr>PowerPoint 簡報</vt:lpstr>
      <vt:lpstr>新興毒品變變變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新興毒品變變變</vt:lpstr>
      <vt:lpstr>新興毒品變變變</vt:lpstr>
      <vt:lpstr>新興毒品變變變</vt:lpstr>
      <vt:lpstr>新興毒品變變變</vt:lpstr>
      <vt:lpstr>討論完畢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27</cp:revision>
  <dcterms:created xsi:type="dcterms:W3CDTF">2024-03-21T13:05:19Z</dcterms:created>
  <dcterms:modified xsi:type="dcterms:W3CDTF">2025-06-12T06:19:06Z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2024-03-21T00:00:00Z</vt:filetime>
  </property>
  <property fmtid="{D5CDD505-2E9C-101B-9397-08002B2CF9AE}" pid="5" name="Producer">
    <vt:lpwstr>Microsoft® PowerPoint® 2016</vt:lpwstr>
  </property>
</Properties>
</file>