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78" r:id="rId8"/>
    <p:sldId id="274" r:id="rId9"/>
    <p:sldId id="268" r:id="rId10"/>
    <p:sldId id="279" r:id="rId11"/>
    <p:sldId id="280" r:id="rId12"/>
    <p:sldId id="269" r:id="rId13"/>
    <p:sldId id="270" r:id="rId14"/>
    <p:sldId id="273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1127" y="747140"/>
            <a:ext cx="22697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45157" y="1108303"/>
            <a:ext cx="4117340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7503" y="1348587"/>
            <a:ext cx="4552315" cy="381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35623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29">
                <a:moveTo>
                  <a:pt x="12192000" y="0"/>
                </a:moveTo>
                <a:lnTo>
                  <a:pt x="0" y="0"/>
                </a:lnTo>
                <a:lnTo>
                  <a:pt x="0" y="722375"/>
                </a:lnTo>
                <a:lnTo>
                  <a:pt x="12192000" y="7223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070092"/>
            <a:ext cx="1847088" cy="7879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7" y="5303518"/>
            <a:ext cx="1612390" cy="1554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854" y="1266291"/>
            <a:ext cx="4481702" cy="2330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4361" y="2220341"/>
            <a:ext cx="7777480" cy="1715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P2t2Xsr1epo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xdO0tNa8DI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553" y="150317"/>
            <a:ext cx="25673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班會程序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645157" y="1108303"/>
            <a:ext cx="4117340" cy="4699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班會開始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全體肅立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主席就位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唱國歌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向國旗暨國父遺像行三鞠躬禮</a:t>
            </a:r>
          </a:p>
          <a:p>
            <a:pPr marL="305435">
              <a:lnSpc>
                <a:spcPct val="100000"/>
              </a:lnSpc>
              <a:spcBef>
                <a:spcPts val="275"/>
              </a:spcBef>
            </a:pP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一鞠躬、再鞠躬、三鞠躬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主席復位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請坐下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主席報告</a:t>
            </a:r>
          </a:p>
          <a:p>
            <a:pPr marL="888365" lvl="1" indent="-436880">
              <a:lnSpc>
                <a:spcPct val="100000"/>
              </a:lnSpc>
              <a:spcBef>
                <a:spcPts val="275"/>
              </a:spcBef>
              <a:buSzPct val="95652"/>
              <a:buAutoNum type="arabicParenBoth"/>
              <a:tabLst>
                <a:tab pos="888365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宣讀上次會議記錄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marR="297815" lvl="1" indent="-439420">
              <a:lnSpc>
                <a:spcPct val="110000"/>
              </a:lnSpc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報告上次會議決議案執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行情形</a:t>
            </a:r>
            <a:r>
              <a:rPr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</a:t>
            </a:r>
            <a:r>
              <a:rPr sz="2300" spc="-15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無者從略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）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lvl="1" indent="-438784">
              <a:lnSpc>
                <a:spcPct val="100000"/>
              </a:lnSpc>
              <a:spcBef>
                <a:spcPts val="229"/>
              </a:spcBef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報告事項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  <a:p>
            <a:pPr marL="451484" indent="-438784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  <a:p>
            <a:pPr marL="597535" marR="2339340" lvl="1" indent="437515">
              <a:lnSpc>
                <a:spcPts val="3040"/>
              </a:lnSpc>
              <a:spcBef>
                <a:spcPts val="145"/>
              </a:spcBef>
              <a:buSzPct val="95652"/>
              <a:buAutoNum type="arabicParenBoth"/>
              <a:tabLst>
                <a:tab pos="1035050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專題討論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(2</a:t>
            </a: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)提案討論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450850" marR="5080" indent="-438784">
              <a:lnSpc>
                <a:spcPts val="2480"/>
              </a:lnSpc>
              <a:spcBef>
                <a:spcPts val="440"/>
              </a:spcBef>
              <a:buSzPct val="95652"/>
              <a:buAutoNum type="arabicPeriod" startAt="8"/>
              <a:tabLst>
                <a:tab pos="520065" algn="l"/>
              </a:tabLst>
            </a:pP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對班級事務以及學校	</a:t>
            </a: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事務的臨時建議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451484" indent="-438784">
              <a:lnSpc>
                <a:spcPct val="100000"/>
              </a:lnSpc>
              <a:spcBef>
                <a:spcPts val="24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選舉下次主席、司儀、記錄</a:t>
            </a:r>
          </a:p>
          <a:p>
            <a:pPr marL="449580" indent="-43688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49580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導師講評</a:t>
            </a:r>
          </a:p>
          <a:p>
            <a:pPr marL="451484" indent="-438784">
              <a:lnSpc>
                <a:spcPct val="100000"/>
              </a:lnSpc>
              <a:spcBef>
                <a:spcPts val="280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主席宣佈散會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0903" y="621362"/>
            <a:ext cx="226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專題討論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308" y="1318592"/>
            <a:ext cx="975360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一</a:t>
            </a:r>
            <a:r>
              <a:rPr kumimoji="1"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、影片中女主角染毒之後，身體機能出現哪些</a:t>
            </a:r>
            <a:endParaRPr kumimoji="1"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1"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r>
              <a:rPr kumimoji="1" lang="zh-TW" altLang="en-US" sz="3600" b="1" dirty="0">
                <a:ea typeface="標楷體" panose="03000509000000000000" pitchFamily="65" charset="-120"/>
              </a:rPr>
              <a:t>？她的感受是什麼？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二、影片中的莞婷要面對怎樣的人生？這些狀況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3600" b="1" dirty="0">
                <a:ea typeface="標楷體" panose="03000509000000000000" pitchFamily="65" charset="-120"/>
              </a:rPr>
              <a:t>         </a:t>
            </a:r>
            <a:r>
              <a:rPr kumimoji="1" lang="zh-TW" altLang="en-US" sz="3600" b="1" dirty="0">
                <a:ea typeface="標楷體" panose="03000509000000000000" pitchFamily="65" charset="-120"/>
              </a:rPr>
              <a:t>對她的人生造成哪些影響？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三、你（妳）看了影片之後，有什麼想法？</a:t>
            </a:r>
          </a:p>
        </p:txBody>
      </p:sp>
    </p:spTree>
    <p:extLst>
      <p:ext uri="{BB962C8B-B14F-4D97-AF65-F5344CB8AC3E}">
        <p14:creationId xmlns:p14="http://schemas.microsoft.com/office/powerpoint/2010/main" val="39441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10328" y="-22970"/>
            <a:ext cx="8340436" cy="65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史上最大毒喵喵走私  警查獲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3500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97496572-EE09-4FED-B9F6-2E5C88AF3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99"/>
            <a:ext cx="12192000" cy="62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453" y="905332"/>
            <a:ext cx="2261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專題討論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828800"/>
            <a:ext cx="101346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四、影片中提到了哪些毒品</a:t>
            </a:r>
            <a:r>
              <a:rPr kumimoji="1" lang="zh-TW" altLang="en-US" sz="3600" b="1" dirty="0">
                <a:ea typeface="標楷體" panose="03000509000000000000" pitchFamily="65" charset="-120"/>
              </a:rPr>
              <a:t>？它們大多以怎樣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3600" b="1" dirty="0">
                <a:ea typeface="標楷體" panose="03000509000000000000" pitchFamily="65" charset="-120"/>
              </a:rPr>
              <a:t>         </a:t>
            </a:r>
            <a:r>
              <a:rPr kumimoji="1" lang="zh-TW" altLang="en-US" sz="3600" b="1" dirty="0">
                <a:ea typeface="標楷體" panose="03000509000000000000" pitchFamily="65" charset="-120"/>
              </a:rPr>
              <a:t>的型態出現？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五、</a:t>
            </a:r>
            <a:r>
              <a:rPr kumimoji="1" lang="en-US" altLang="zh-TW" sz="3600" b="1" dirty="0">
                <a:ea typeface="標楷體" panose="03000509000000000000" pitchFamily="65" charset="-120"/>
              </a:rPr>
              <a:t>PMMP</a:t>
            </a:r>
            <a:r>
              <a:rPr kumimoji="1" lang="zh-TW" altLang="en-US" sz="3600" b="1" dirty="0">
                <a:ea typeface="標楷體" panose="03000509000000000000" pitchFamily="65" charset="-120"/>
              </a:rPr>
              <a:t>和喵喵等混合性毒品為何在校園氾濫？</a:t>
            </a:r>
            <a:endParaRPr kumimoji="1" lang="en-US" altLang="zh-TW" sz="3600" b="1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六、看了影片，你（妳）有什麼感想？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526" y="2473909"/>
            <a:ext cx="3690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討論完畢</a:t>
            </a:r>
            <a:endParaRPr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979" y="2562606"/>
            <a:ext cx="3835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9854" y="1266291"/>
            <a:ext cx="4481702" cy="2075209"/>
          </a:xfrm>
          <a:prstGeom prst="rect">
            <a:avLst/>
          </a:prstGeom>
        </p:spPr>
        <p:txBody>
          <a:bodyPr vert="horz" wrap="square" lIns="0" tIns="129313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0"/>
              </a:spcBef>
            </a:pP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【防毒守門員】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" y="63"/>
              <a:ext cx="12192000" cy="868680"/>
            </a:xfrm>
            <a:custGeom>
              <a:avLst/>
              <a:gdLst/>
              <a:ahLst/>
              <a:cxnLst/>
              <a:rect l="l" t="t" r="r" b="b"/>
              <a:pathLst>
                <a:path w="12192000" h="868680">
                  <a:moveTo>
                    <a:pt x="0" y="868616"/>
                  </a:moveTo>
                  <a:lnTo>
                    <a:pt x="12192000" y="86861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86861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06779"/>
              <a:ext cx="12192000" cy="4598670"/>
            </a:xfrm>
            <a:custGeom>
              <a:avLst/>
              <a:gdLst/>
              <a:ahLst/>
              <a:cxnLst/>
              <a:rect l="l" t="t" r="r" b="b"/>
              <a:pathLst>
                <a:path w="12192000" h="4598670">
                  <a:moveTo>
                    <a:pt x="12192000" y="0"/>
                  </a:moveTo>
                  <a:lnTo>
                    <a:pt x="5887085" y="0"/>
                  </a:lnTo>
                  <a:lnTo>
                    <a:pt x="0" y="0"/>
                  </a:lnTo>
                  <a:lnTo>
                    <a:pt x="0" y="4598162"/>
                  </a:lnTo>
                  <a:lnTo>
                    <a:pt x="5887085" y="4598162"/>
                  </a:lnTo>
                  <a:lnTo>
                    <a:pt x="12192000" y="459816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" y="5504839"/>
              <a:ext cx="12192000" cy="1353185"/>
            </a:xfrm>
            <a:custGeom>
              <a:avLst/>
              <a:gdLst/>
              <a:ahLst/>
              <a:cxnLst/>
              <a:rect l="l" t="t" r="r" b="b"/>
              <a:pathLst>
                <a:path w="12192000" h="1353184">
                  <a:moveTo>
                    <a:pt x="12191995" y="1353158"/>
                  </a:moveTo>
                  <a:lnTo>
                    <a:pt x="12191995" y="0"/>
                  </a:lnTo>
                  <a:lnTo>
                    <a:pt x="0" y="0"/>
                  </a:lnTo>
                  <a:lnTo>
                    <a:pt x="0" y="1353158"/>
                  </a:lnTo>
                  <a:lnTo>
                    <a:pt x="12191995" y="1353158"/>
                  </a:lnTo>
                  <a:close/>
                </a:path>
              </a:pathLst>
            </a:custGeom>
            <a:solidFill>
              <a:srgbClr val="F4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7084" y="868680"/>
              <a:ext cx="0" cy="4643120"/>
            </a:xfrm>
            <a:custGeom>
              <a:avLst/>
              <a:gdLst/>
              <a:ahLst/>
              <a:cxnLst/>
              <a:rect l="l" t="t" r="r" b="b"/>
              <a:pathLst>
                <a:path h="4643120">
                  <a:moveTo>
                    <a:pt x="0" y="0"/>
                  </a:moveTo>
                  <a:lnTo>
                    <a:pt x="0" y="46426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868680"/>
                  </a:lnTo>
                  <a:lnTo>
                    <a:pt x="12185650" y="906780"/>
                  </a:lnTo>
                  <a:lnTo>
                    <a:pt x="12185650" y="5498592"/>
                  </a:lnTo>
                  <a:lnTo>
                    <a:pt x="6350" y="5498592"/>
                  </a:lnTo>
                  <a:lnTo>
                    <a:pt x="6350" y="906780"/>
                  </a:lnTo>
                  <a:lnTo>
                    <a:pt x="12185650" y="906780"/>
                  </a:lnTo>
                  <a:lnTo>
                    <a:pt x="12185650" y="868680"/>
                  </a:lnTo>
                  <a:lnTo>
                    <a:pt x="6350" y="868680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350" y="5511292"/>
                  </a:lnTo>
                  <a:lnTo>
                    <a:pt x="12185650" y="5511292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5665114"/>
            <a:ext cx="7716520" cy="839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JhengHei"/>
                <a:cs typeface="Microsoft JhengHei"/>
              </a:rPr>
              <a:t>https://m.ltn.com.tw/news/health/breakingnews/3238268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latin typeface="Microsoft JhengHei"/>
                <a:cs typeface="Microsoft JhengHei"/>
              </a:rPr>
              <a:t>自由時報</a:t>
            </a:r>
            <a:r>
              <a:rPr sz="2000" spc="-20" dirty="0">
                <a:latin typeface="Microsoft JhengHei"/>
                <a:cs typeface="Microsoft JhengHei"/>
              </a:rPr>
              <a:t>2020-</a:t>
            </a:r>
            <a:r>
              <a:rPr sz="2000" spc="-10" dirty="0">
                <a:latin typeface="Microsoft JhengHei"/>
                <a:cs typeface="Microsoft JhengHei"/>
              </a:rPr>
              <a:t>07-</a:t>
            </a:r>
            <a:r>
              <a:rPr sz="2000" spc="-20" dirty="0">
                <a:latin typeface="Microsoft JhengHei"/>
                <a:cs typeface="Microsoft JhengHei"/>
              </a:rPr>
              <a:t>24</a:t>
            </a:r>
            <a:r>
              <a:rPr sz="2000" spc="-15" dirty="0">
                <a:latin typeface="Microsoft JhengHei"/>
                <a:cs typeface="Microsoft JhengHei"/>
              </a:rPr>
              <a:t>轉載自衛福部食藥署藥物食品安全週報第</a:t>
            </a:r>
            <a:r>
              <a:rPr sz="2000" spc="-20" dirty="0">
                <a:latin typeface="Microsoft JhengHei"/>
                <a:cs typeface="Microsoft JhengHei"/>
              </a:rPr>
              <a:t>774</a:t>
            </a:r>
            <a:r>
              <a:rPr sz="2000" spc="-50" dirty="0">
                <a:latin typeface="Microsoft JhengHei"/>
                <a:cs typeface="Microsoft JhengHei"/>
              </a:rPr>
              <a:t>期</a:t>
            </a:r>
            <a:endParaRPr sz="2000" dirty="0">
              <a:latin typeface="Microsoft JhengHei"/>
              <a:cs typeface="Microsoft Jheng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819" y="981455"/>
            <a:ext cx="12000230" cy="4448810"/>
            <a:chOff x="83819" y="981455"/>
            <a:chExt cx="12000230" cy="4448810"/>
          </a:xfrm>
        </p:grpSpPr>
        <p:pic>
          <p:nvPicPr>
            <p:cNvPr id="12" name="object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" y="981455"/>
              <a:ext cx="5748528" cy="44485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64" y="981455"/>
              <a:ext cx="6123432" cy="444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013" y="6317386"/>
            <a:ext cx="434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" dirty="0">
                <a:solidFill>
                  <a:srgbClr val="000000"/>
                </a:solidFill>
                <a:latin typeface="SimSun"/>
                <a:cs typeface="SimSun"/>
              </a:rPr>
              <a:t>轉載自教育部防制學生藥物濫用資源網</a:t>
            </a:r>
            <a:endParaRPr sz="2000">
              <a:latin typeface="SimSun"/>
              <a:cs typeface="SimSu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2400"/>
            <a:ext cx="100012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3" y="177800"/>
            <a:ext cx="10778067" cy="64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98618" y="0"/>
            <a:ext cx="6243783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悔當初！染毒真情告白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40DA0CB7-3007-4DA7-9EA2-98E3B94E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51"/>
            <a:ext cx="12192000" cy="6180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211</Words>
  <Application>Microsoft Office PowerPoint</Application>
  <PresentationFormat>寬螢幕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SimSun</vt:lpstr>
      <vt:lpstr>Microsoft JhengHei</vt:lpstr>
      <vt:lpstr>標楷體</vt:lpstr>
      <vt:lpstr>Times New Roman</vt:lpstr>
      <vt:lpstr>Office Theme</vt:lpstr>
      <vt:lpstr>班會程序</vt:lpstr>
      <vt:lpstr>各股股長報告</vt:lpstr>
      <vt:lpstr>各科負責人報告</vt:lpstr>
      <vt:lpstr>專題討論 【防毒守門員】</vt:lpstr>
      <vt:lpstr>新興毒品變變變</vt:lpstr>
      <vt:lpstr>轉載自教育部防制學生藥物濫用資源網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討論完畢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12</cp:revision>
  <dcterms:created xsi:type="dcterms:W3CDTF">2024-03-21T13:05:19Z</dcterms:created>
  <dcterms:modified xsi:type="dcterms:W3CDTF">2024-03-22T02:49:01Z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2024-03-21T00:00:00Z</vt:filetime>
  </property>
  <property fmtid="{D5CDD505-2E9C-101B-9397-08002B2CF9AE}" pid="5" name="Producer">
    <vt:lpwstr>Microsoft® PowerPoint® 2016</vt:lpwstr>
  </property>
</Properties>
</file>