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8229600" cx="14630400"/>
  <p:notesSz cx="8229600" cy="14630400"/>
  <p:embeddedFontLst>
    <p:embeddedFont>
      <p:font typeface="Fira Mono"/>
      <p:regular r:id="rId13"/>
      <p:bold r:id="rId14"/>
    </p:embeddedFont>
    <p:embeddedFont>
      <p:font typeface="Fira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Z1UJqJNB2MP5oddkg7w3aIOO0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FiraMono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FiraSans-regular.fntdata"/><Relationship Id="rId14" Type="http://schemas.openxmlformats.org/officeDocument/2006/relationships/font" Target="fonts/FiraMono-bold.fntdata"/><Relationship Id="rId17" Type="http://schemas.openxmlformats.org/officeDocument/2006/relationships/font" Target="fonts/FiraSans-italic.fntdata"/><Relationship Id="rId16" Type="http://schemas.openxmlformats.org/officeDocument/2006/relationships/font" Target="fonts/FiraSans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Fira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" name="Google Shape;19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Google Shape;37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4" name="Google Shape;1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864037" y="1542574"/>
            <a:ext cx="7415927" cy="3193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3"/>
              </a:lnSpc>
              <a:spcBef>
                <a:spcPts val="0"/>
              </a:spcBef>
              <a:spcAft>
                <a:spcPts val="0"/>
              </a:spcAft>
              <a:buClr>
                <a:srgbClr val="FBF3FA"/>
              </a:buClr>
              <a:buSzPts val="6707"/>
              <a:buFont typeface="Fira Mono"/>
              <a:buNone/>
            </a:pPr>
            <a:r>
              <a:rPr b="0" i="0" lang="en-US" sz="6707" u="none" cap="none" strike="noStrike">
                <a:solidFill>
                  <a:srgbClr val="FBF3FA"/>
                </a:solidFill>
                <a:latin typeface="Fira Mono"/>
                <a:ea typeface="Fira Mono"/>
                <a:cs typeface="Fira Mono"/>
                <a:sym typeface="Fira Mono"/>
              </a:rPr>
              <a:t>Welcome to Table Tennis Club!</a:t>
            </a:r>
            <a:endParaRPr b="0" i="0" sz="670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864037" y="5106829"/>
            <a:ext cx="7415927" cy="1580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944"/>
              <a:buFont typeface="Fira Sans"/>
              <a:buNone/>
            </a:pPr>
            <a:r>
              <a:rPr b="0" i="0" lang="en-US" sz="1944" u="none" cap="none" strike="noStrike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Welcome to the table tennis club! This is a place for students to play and enjoy table tennis at all levels, whether you are a seasoned player or just starting out. We are passionate about helping you improve your skills and have fun playing the game.</a:t>
            </a:r>
            <a:endParaRPr b="0" i="0" sz="194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4" name="Google Shape;2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/>
          <p:nvPr/>
        </p:nvSpPr>
        <p:spPr>
          <a:xfrm>
            <a:off x="769977" y="605195"/>
            <a:ext cx="5499973" cy="687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82"/>
              </a:lnSpc>
              <a:spcBef>
                <a:spcPts val="0"/>
              </a:spcBef>
              <a:spcAft>
                <a:spcPts val="0"/>
              </a:spcAft>
              <a:buClr>
                <a:srgbClr val="FBF3FA"/>
              </a:buClr>
              <a:buSzPts val="4331"/>
              <a:buFont typeface="Fira Mono"/>
              <a:buNone/>
            </a:pPr>
            <a:r>
              <a:rPr lang="en-US" sz="4331">
                <a:solidFill>
                  <a:srgbClr val="FBF3FA"/>
                </a:solidFill>
                <a:latin typeface="Fira Mono"/>
                <a:ea typeface="Fira Mono"/>
                <a:cs typeface="Fira Mono"/>
                <a:sym typeface="Fira Mono"/>
              </a:rPr>
              <a:t>About Our Club</a:t>
            </a:r>
            <a:endParaRPr sz="433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769977" y="1622465"/>
            <a:ext cx="7604046" cy="1971318"/>
          </a:xfrm>
          <a:prstGeom prst="roundRect">
            <a:avLst>
              <a:gd fmla="val 2009" name="adj"/>
            </a:avLst>
          </a:prstGeom>
          <a:solidFill>
            <a:srgbClr val="2E2E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989886" y="1842373"/>
            <a:ext cx="2749987" cy="343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4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165"/>
              <a:buFont typeface="Fira Mono"/>
              <a:buNone/>
            </a:pPr>
            <a:r>
              <a:rPr lang="en-US" sz="2165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Passion</a:t>
            </a:r>
            <a:endParaRPr sz="21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989886" y="2318028"/>
            <a:ext cx="7164229" cy="1055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46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732"/>
              <a:buFont typeface="Fira Sans"/>
              <a:buNone/>
            </a:pPr>
            <a:r>
              <a:rPr lang="en-US" sz="1732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Our club caters to students who are passionate about table tennis. We welcome players of all skill levels and encourage a supportive and friendly environment.</a:t>
            </a:r>
            <a:endParaRPr sz="17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69977" y="3813691"/>
            <a:ext cx="7604046" cy="1971318"/>
          </a:xfrm>
          <a:prstGeom prst="roundRect">
            <a:avLst>
              <a:gd fmla="val 2009" name="adj"/>
            </a:avLst>
          </a:prstGeom>
          <a:solidFill>
            <a:srgbClr val="2E2E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989886" y="4033599"/>
            <a:ext cx="2749987" cy="343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4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165"/>
              <a:buFont typeface="Fira Mono"/>
              <a:buNone/>
            </a:pPr>
            <a:r>
              <a:rPr lang="en-US" sz="2165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Intensity</a:t>
            </a:r>
            <a:endParaRPr sz="21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89886" y="4509254"/>
            <a:ext cx="7164229" cy="1055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46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732"/>
              <a:buFont typeface="Fira Sans"/>
              <a:buNone/>
            </a:pPr>
            <a:r>
              <a:rPr lang="en-US" sz="1732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We offer competitive play for those who want to challenge themselves and improve their skills. We host regular tournaments and matches to help you test your abilities.</a:t>
            </a:r>
            <a:endParaRPr sz="17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69977" y="6004917"/>
            <a:ext cx="7604046" cy="1619369"/>
          </a:xfrm>
          <a:prstGeom prst="roundRect">
            <a:avLst>
              <a:gd fmla="val 2445" name="adj"/>
            </a:avLst>
          </a:prstGeom>
          <a:solidFill>
            <a:srgbClr val="2E2E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989886" y="6224826"/>
            <a:ext cx="2749987" cy="343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34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165"/>
              <a:buFont typeface="Fira Mono"/>
              <a:buNone/>
            </a:pPr>
            <a:r>
              <a:rPr lang="en-US" sz="2165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Casual Play</a:t>
            </a:r>
            <a:endParaRPr sz="21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989886" y="6700480"/>
            <a:ext cx="7164229" cy="703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46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732"/>
              <a:buFont typeface="Fira Sans"/>
              <a:buNone/>
            </a:pPr>
            <a:r>
              <a:rPr lang="en-US" sz="1732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For those who just want to have fun, we also offer casual drop-in sessions where you can play with friends and meet new people.</a:t>
            </a:r>
            <a:endParaRPr sz="17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2" name="Google Shape;4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"/>
          <p:cNvSpPr/>
          <p:nvPr/>
        </p:nvSpPr>
        <p:spPr>
          <a:xfrm>
            <a:off x="6244471" y="1116925"/>
            <a:ext cx="5415082" cy="676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BF3FA"/>
              </a:buClr>
              <a:buSzPts val="4264"/>
              <a:buFont typeface="Fira Mono"/>
              <a:buNone/>
            </a:pPr>
            <a:r>
              <a:rPr lang="en-US" sz="4264">
                <a:solidFill>
                  <a:srgbClr val="FBF3FA"/>
                </a:solidFill>
                <a:latin typeface="Fira Mono"/>
                <a:ea typeface="Fira Mono"/>
                <a:cs typeface="Fira Mono"/>
                <a:sym typeface="Fira Mono"/>
              </a:rPr>
              <a:t>Club Activities</a:t>
            </a:r>
            <a:endParaRPr sz="426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6244471" y="2362200"/>
            <a:ext cx="487323" cy="487323"/>
          </a:xfrm>
          <a:prstGeom prst="roundRect">
            <a:avLst>
              <a:gd fmla="val 8001" name="adj"/>
            </a:avLst>
          </a:prstGeom>
          <a:solidFill>
            <a:srgbClr val="2E2E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6395561" y="2443401"/>
            <a:ext cx="185142" cy="324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558"/>
              <a:buFont typeface="Fira Mono"/>
              <a:buNone/>
            </a:pPr>
            <a:r>
              <a:rPr lang="en-US" sz="2558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1</a:t>
            </a:r>
            <a:endParaRPr sz="255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6948368" y="2362200"/>
            <a:ext cx="2707481" cy="338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132"/>
              <a:buFont typeface="Fira Mono"/>
              <a:buNone/>
            </a:pPr>
            <a:r>
              <a:rPr lang="en-US" sz="2132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Coach Training</a:t>
            </a:r>
            <a:endParaRPr sz="21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6948368" y="2830473"/>
            <a:ext cx="6923961" cy="1039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64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706"/>
              <a:buFont typeface="Fira Sans"/>
              <a:buNone/>
            </a:pPr>
            <a:r>
              <a:rPr lang="en-US" sz="1706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Our experienced coach is available for individual sessions to help you improve your technique and tactics. We work on all aspects of the game, from basic strokes to advanced strategies.</a:t>
            </a:r>
            <a:endParaRPr sz="170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6244471" y="4330065"/>
            <a:ext cx="487323" cy="487323"/>
          </a:xfrm>
          <a:prstGeom prst="roundRect">
            <a:avLst>
              <a:gd fmla="val 8001" name="adj"/>
            </a:avLst>
          </a:prstGeom>
          <a:solidFill>
            <a:srgbClr val="2E2E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6395561" y="4411266"/>
            <a:ext cx="185142" cy="324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558"/>
              <a:buFont typeface="Fira Mono"/>
              <a:buNone/>
            </a:pPr>
            <a:r>
              <a:rPr lang="en-US" sz="2558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2</a:t>
            </a:r>
            <a:endParaRPr sz="255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6948378" y="4330075"/>
            <a:ext cx="39435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132"/>
              <a:buFont typeface="Fira Mono"/>
              <a:buNone/>
            </a:pPr>
            <a:r>
              <a:rPr lang="en-US" sz="2132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Mini Tournaments</a:t>
            </a:r>
            <a:endParaRPr sz="21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6948368" y="4798338"/>
            <a:ext cx="6923961" cy="69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64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706"/>
              <a:buFont typeface="Fira Sans"/>
              <a:buNone/>
            </a:pPr>
            <a:r>
              <a:rPr lang="en-US" sz="1706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We host regular mini-tournaments for club members, providing a fun and competitive environment to challenge yourself and learn from others.</a:t>
            </a:r>
            <a:endParaRPr sz="170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"/>
          <p:cNvSpPr/>
          <p:nvPr/>
        </p:nvSpPr>
        <p:spPr>
          <a:xfrm>
            <a:off x="6244471" y="5951458"/>
            <a:ext cx="487323" cy="487323"/>
          </a:xfrm>
          <a:prstGeom prst="roundRect">
            <a:avLst>
              <a:gd fmla="val 8001" name="adj"/>
            </a:avLst>
          </a:prstGeom>
          <a:solidFill>
            <a:srgbClr val="2E2E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6395561" y="6032659"/>
            <a:ext cx="185142" cy="324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558"/>
              <a:buFont typeface="Fira Mono"/>
              <a:buNone/>
            </a:pPr>
            <a:r>
              <a:rPr lang="en-US" sz="2558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3</a:t>
            </a:r>
            <a:endParaRPr sz="255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6948368" y="5951458"/>
            <a:ext cx="2707481" cy="338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132"/>
              <a:buFont typeface="Fira Mono"/>
              <a:buNone/>
            </a:pPr>
            <a:r>
              <a:rPr lang="en-US" sz="2132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Social Events</a:t>
            </a:r>
            <a:endParaRPr sz="21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6948368" y="6419731"/>
            <a:ext cx="6923961" cy="692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64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706"/>
              <a:buFont typeface="Fira Sans"/>
              <a:buNone/>
            </a:pPr>
            <a:r>
              <a:rPr lang="en-US" sz="1706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Beyond playing, we also organize social events for club members, fostering a strong sense of community and friendships within the club.</a:t>
            </a:r>
            <a:endParaRPr sz="170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1117283" y="626388"/>
            <a:ext cx="5673090" cy="709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5"/>
              </a:lnSpc>
              <a:spcBef>
                <a:spcPts val="0"/>
              </a:spcBef>
              <a:spcAft>
                <a:spcPts val="0"/>
              </a:spcAft>
              <a:buClr>
                <a:srgbClr val="FBF3FA"/>
              </a:buClr>
              <a:buSzPts val="4467"/>
              <a:buFont typeface="Fira Mono"/>
              <a:buNone/>
            </a:pPr>
            <a:r>
              <a:rPr lang="en-US" sz="4467">
                <a:solidFill>
                  <a:srgbClr val="FBF3FA"/>
                </a:solidFill>
                <a:latin typeface="Fira Mono"/>
                <a:ea typeface="Fira Mono"/>
                <a:cs typeface="Fira Mono"/>
                <a:sym typeface="Fira Mono"/>
              </a:rPr>
              <a:t>Club Goals</a:t>
            </a:r>
            <a:endParaRPr sz="44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1117283" y="4639508"/>
            <a:ext cx="12395835" cy="28337"/>
          </a:xfrm>
          <a:prstGeom prst="roundRect">
            <a:avLst>
              <a:gd fmla="val 144147" name="adj"/>
            </a:avLst>
          </a:prstGeom>
          <a:solidFill>
            <a:srgbClr val="4747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4145280" y="3845362"/>
            <a:ext cx="28337" cy="794147"/>
          </a:xfrm>
          <a:prstGeom prst="roundRect">
            <a:avLst>
              <a:gd fmla="val 144147" name="adj"/>
            </a:avLst>
          </a:prstGeom>
          <a:solidFill>
            <a:srgbClr val="4747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3904178" y="4384238"/>
            <a:ext cx="510540" cy="510540"/>
          </a:xfrm>
          <a:prstGeom prst="roundRect">
            <a:avLst>
              <a:gd fmla="val 8001" name="adj"/>
            </a:avLst>
          </a:prstGeom>
          <a:solidFill>
            <a:srgbClr val="2E2E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4062412" y="4469249"/>
            <a:ext cx="194072" cy="3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680"/>
              <a:buFont typeface="Fira Mono"/>
              <a:buNone/>
            </a:pPr>
            <a:r>
              <a:rPr lang="en-US" sz="2680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1</a:t>
            </a:r>
            <a:endParaRPr sz="26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2741176" y="2038826"/>
            <a:ext cx="2836545" cy="35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4977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234"/>
              <a:buFont typeface="Fira Mono"/>
              <a:buNone/>
            </a:pPr>
            <a:r>
              <a:rPr lang="en-US" sz="2234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Passion</a:t>
            </a:r>
            <a:endParaRPr sz="223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1344097" y="2529364"/>
            <a:ext cx="5630823" cy="1089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9988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787"/>
              <a:buFont typeface="Fira Sans"/>
              <a:buNone/>
            </a:pPr>
            <a:r>
              <a:rPr lang="en-US" sz="1787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We aim to cultivate a deep passion for table tennis among our members, encouraging them to embrace the sport and develop their skills.</a:t>
            </a:r>
            <a:endParaRPr sz="17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7300913" y="4639508"/>
            <a:ext cx="28337" cy="794147"/>
          </a:xfrm>
          <a:prstGeom prst="roundRect">
            <a:avLst>
              <a:gd fmla="val 144147" name="adj"/>
            </a:avLst>
          </a:prstGeom>
          <a:solidFill>
            <a:srgbClr val="4747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7059811" y="4384238"/>
            <a:ext cx="510540" cy="510540"/>
          </a:xfrm>
          <a:prstGeom prst="roundRect">
            <a:avLst>
              <a:gd fmla="val 8001" name="adj"/>
            </a:avLst>
          </a:prstGeom>
          <a:solidFill>
            <a:srgbClr val="2E2E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7218045" y="4469249"/>
            <a:ext cx="194072" cy="3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680"/>
              <a:buFont typeface="Fira Mono"/>
              <a:buNone/>
            </a:pPr>
            <a:r>
              <a:rPr lang="en-US" sz="2680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2</a:t>
            </a:r>
            <a:endParaRPr sz="26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5896808" y="5660588"/>
            <a:ext cx="2836545" cy="35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4977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234"/>
              <a:buFont typeface="Fira Mono"/>
              <a:buNone/>
            </a:pPr>
            <a:r>
              <a:rPr lang="en-US" sz="2234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Balance</a:t>
            </a:r>
            <a:endParaRPr sz="223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4499729" y="6151126"/>
            <a:ext cx="5630823" cy="1452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9988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787"/>
              <a:buFont typeface="Fira Sans"/>
              <a:buNone/>
            </a:pPr>
            <a:r>
              <a:rPr lang="en-US" sz="1787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We understand the demands of school and offer flexible training schedules that allow students to balance their academic commitments with their passion for table tennis.</a:t>
            </a:r>
            <a:endParaRPr sz="17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10456664" y="3845362"/>
            <a:ext cx="28337" cy="794147"/>
          </a:xfrm>
          <a:prstGeom prst="roundRect">
            <a:avLst>
              <a:gd fmla="val 144147" name="adj"/>
            </a:avLst>
          </a:prstGeom>
          <a:solidFill>
            <a:srgbClr val="4747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10215563" y="4384238"/>
            <a:ext cx="510540" cy="510540"/>
          </a:xfrm>
          <a:prstGeom prst="roundRect">
            <a:avLst>
              <a:gd fmla="val 8001" name="adj"/>
            </a:avLst>
          </a:prstGeom>
          <a:solidFill>
            <a:srgbClr val="2E2E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10373797" y="4469249"/>
            <a:ext cx="194072" cy="3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680"/>
              <a:buFont typeface="Fira Mono"/>
              <a:buNone/>
            </a:pPr>
            <a:r>
              <a:rPr lang="en-US" sz="2680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3</a:t>
            </a:r>
            <a:endParaRPr sz="26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9052560" y="1675805"/>
            <a:ext cx="2836545" cy="35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4977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234"/>
              <a:buFont typeface="Fira Mono"/>
              <a:buNone/>
            </a:pPr>
            <a:r>
              <a:rPr lang="en-US" sz="2234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Breaks</a:t>
            </a:r>
            <a:endParaRPr sz="223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7655362" y="2166342"/>
            <a:ext cx="5630942" cy="1452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9988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787"/>
              <a:buFont typeface="Fira Sans"/>
              <a:buNone/>
            </a:pPr>
            <a:r>
              <a:rPr lang="en-US" sz="1787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Our sessions provide a welcome break from the academic routine, allowing students to refresh their minds, engage in physical activity, and connect with others.</a:t>
            </a:r>
            <a:endParaRPr sz="178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864037" y="1366139"/>
            <a:ext cx="7740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BF3FA"/>
              </a:buClr>
              <a:buSzPts val="4860"/>
              <a:buFont typeface="Fira Mono"/>
              <a:buNone/>
            </a:pPr>
            <a:r>
              <a:rPr lang="en-US" sz="4860">
                <a:solidFill>
                  <a:srgbClr val="FBF3FA"/>
                </a:solidFill>
                <a:latin typeface="Fira Mono"/>
                <a:ea typeface="Fira Mono"/>
                <a:cs typeface="Fira Mono"/>
                <a:sym typeface="Fira Mono"/>
              </a:rPr>
              <a:t>Importance of Exercise</a:t>
            </a:r>
            <a:endParaRPr sz="48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864037" y="3394115"/>
            <a:ext cx="3086100" cy="38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20"/>
              </a:lnSpc>
              <a:spcBef>
                <a:spcPts val="0"/>
              </a:spcBef>
              <a:spcAft>
                <a:spcPts val="0"/>
              </a:spcAft>
              <a:buClr>
                <a:srgbClr val="FBF3FA"/>
              </a:buClr>
              <a:buSzPts val="2430"/>
              <a:buFont typeface="Fira Mono"/>
              <a:buNone/>
            </a:pPr>
            <a:r>
              <a:rPr lang="en-US" sz="2430">
                <a:solidFill>
                  <a:srgbClr val="FBF3FA"/>
                </a:solidFill>
                <a:latin typeface="Fira Mono"/>
                <a:ea typeface="Fira Mono"/>
                <a:cs typeface="Fira Mono"/>
                <a:sym typeface="Fira Mono"/>
              </a:rPr>
              <a:t>Physical Health</a:t>
            </a:r>
            <a:endParaRPr sz="24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864037" y="4026694"/>
            <a:ext cx="3898821" cy="1975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944"/>
              <a:buFont typeface="Fira Sans"/>
              <a:buNone/>
            </a:pPr>
            <a:r>
              <a:rPr lang="en-US" sz="1944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Regular exercise is crucial for overall physical health. Table tennis is a fantastic way to improve cardiovascular health, coordination, and agility.</a:t>
            </a:r>
            <a:endParaRPr sz="194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5372702" y="3394125"/>
            <a:ext cx="41748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20"/>
              </a:lnSpc>
              <a:spcBef>
                <a:spcPts val="0"/>
              </a:spcBef>
              <a:spcAft>
                <a:spcPts val="0"/>
              </a:spcAft>
              <a:buClr>
                <a:srgbClr val="FBF3FA"/>
              </a:buClr>
              <a:buSzPts val="2430"/>
              <a:buFont typeface="Fira Mono"/>
              <a:buNone/>
            </a:pPr>
            <a:r>
              <a:rPr lang="en-US" sz="2430">
                <a:solidFill>
                  <a:srgbClr val="FBF3FA"/>
                </a:solidFill>
                <a:latin typeface="Fira Mono"/>
                <a:ea typeface="Fira Mono"/>
                <a:cs typeface="Fira Mono"/>
                <a:sym typeface="Fira Mono"/>
              </a:rPr>
              <a:t>Mental Well-being</a:t>
            </a:r>
            <a:endParaRPr sz="24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"/>
          <p:cNvSpPr/>
          <p:nvPr/>
        </p:nvSpPr>
        <p:spPr>
          <a:xfrm>
            <a:off x="5372695" y="4026694"/>
            <a:ext cx="3898821" cy="1975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944"/>
              <a:buFont typeface="Fira Sans"/>
              <a:buNone/>
            </a:pPr>
            <a:r>
              <a:rPr lang="en-US" sz="1944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Beyond physical benefits, table tennis is also a great way to relieve stress and improve focus. The mental challenge of the game can help you stay sharp and engaged.</a:t>
            </a:r>
            <a:endParaRPr sz="194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9881354" y="3394115"/>
            <a:ext cx="3166348" cy="38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20"/>
              </a:lnSpc>
              <a:spcBef>
                <a:spcPts val="0"/>
              </a:spcBef>
              <a:spcAft>
                <a:spcPts val="0"/>
              </a:spcAft>
              <a:buClr>
                <a:srgbClr val="FBF3FA"/>
              </a:buClr>
              <a:buSzPts val="2430"/>
              <a:buFont typeface="Fira Mono"/>
              <a:buNone/>
            </a:pPr>
            <a:r>
              <a:rPr lang="en-US" sz="2430">
                <a:solidFill>
                  <a:srgbClr val="FBF3FA"/>
                </a:solidFill>
                <a:latin typeface="Fira Mono"/>
                <a:ea typeface="Fira Mono"/>
                <a:cs typeface="Fira Mono"/>
                <a:sym typeface="Fira Mono"/>
              </a:rPr>
              <a:t>Social Interaction</a:t>
            </a:r>
            <a:endParaRPr sz="24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9881354" y="4026694"/>
            <a:ext cx="3898821" cy="1975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944"/>
              <a:buFont typeface="Fira Sans"/>
              <a:buNone/>
            </a:pPr>
            <a:r>
              <a:rPr lang="en-US" sz="1944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Table tennis is a social sport, fostering connections with others. Our club offers a friendly and inclusive environment for making new friends and enjoying the sport.</a:t>
            </a:r>
            <a:endParaRPr sz="194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1" name="Google Shape;1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6"/>
          <p:cNvSpPr/>
          <p:nvPr/>
        </p:nvSpPr>
        <p:spPr>
          <a:xfrm>
            <a:off x="6219468" y="1079659"/>
            <a:ext cx="5236369" cy="6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rgbClr val="FBF3FA"/>
              </a:buClr>
              <a:buSzPts val="4123"/>
              <a:buFont typeface="Fira Mono"/>
              <a:buNone/>
            </a:pPr>
            <a:r>
              <a:rPr lang="en-US" sz="4123">
                <a:solidFill>
                  <a:srgbClr val="FBF3FA"/>
                </a:solidFill>
                <a:latin typeface="Fira Mono"/>
                <a:ea typeface="Fira Mono"/>
                <a:cs typeface="Fira Mono"/>
                <a:sym typeface="Fira Mono"/>
              </a:rPr>
              <a:t>Club Fund Usage</a:t>
            </a:r>
            <a:endParaRPr sz="412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6"/>
          <p:cNvSpPr/>
          <p:nvPr/>
        </p:nvSpPr>
        <p:spPr>
          <a:xfrm>
            <a:off x="6219468" y="2048232"/>
            <a:ext cx="7677864" cy="5101590"/>
          </a:xfrm>
          <a:prstGeom prst="roundRect">
            <a:avLst>
              <a:gd fmla="val 739" name="adj"/>
            </a:avLst>
          </a:prstGeom>
          <a:noFill/>
          <a:ln cap="flat" cmpd="sng" w="9525">
            <a:solidFill>
              <a:srgbClr val="FFFFFF">
                <a:alpha val="2392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6227088" y="2055852"/>
            <a:ext cx="7662624" cy="936546"/>
          </a:xfrm>
          <a:prstGeom prst="rect">
            <a:avLst/>
          </a:prstGeom>
          <a:solidFill>
            <a:srgbClr val="FFFFFF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6436519" y="2189083"/>
            <a:ext cx="3408640" cy="335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36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649"/>
              <a:buFont typeface="Fira Sans"/>
              <a:buNone/>
            </a:pPr>
            <a:r>
              <a:rPr lang="en-US" sz="1649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Equipment</a:t>
            </a:r>
            <a:endParaRPr sz="164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10271641" y="2189083"/>
            <a:ext cx="3408640" cy="670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36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649"/>
              <a:buFont typeface="Fira Sans"/>
              <a:buNone/>
            </a:pPr>
            <a:r>
              <a:rPr lang="en-US" sz="1649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New rackets, balls, nets, and other essential equipment.</a:t>
            </a:r>
            <a:endParaRPr sz="164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6227088" y="2992398"/>
            <a:ext cx="7662624" cy="1271588"/>
          </a:xfrm>
          <a:prstGeom prst="rect">
            <a:avLst/>
          </a:prstGeom>
          <a:solidFill>
            <a:srgbClr val="000000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6436519" y="3125629"/>
            <a:ext cx="3408640" cy="335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36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649"/>
              <a:buFont typeface="Fira Sans"/>
              <a:buNone/>
            </a:pPr>
            <a:r>
              <a:rPr lang="en-US" sz="1649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Coaching</a:t>
            </a:r>
            <a:endParaRPr sz="164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10271641" y="3125629"/>
            <a:ext cx="3408640" cy="100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36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649"/>
              <a:buFont typeface="Fira Sans"/>
              <a:buNone/>
            </a:pPr>
            <a:r>
              <a:rPr lang="en-US" sz="1649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Coached by experienced teachers to provide professional training and guidance.</a:t>
            </a:r>
            <a:endParaRPr sz="164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6227088" y="4263985"/>
            <a:ext cx="7662624" cy="1271588"/>
          </a:xfrm>
          <a:prstGeom prst="rect">
            <a:avLst/>
          </a:prstGeom>
          <a:solidFill>
            <a:srgbClr val="FFFFFF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"/>
          <p:cNvSpPr/>
          <p:nvPr/>
        </p:nvSpPr>
        <p:spPr>
          <a:xfrm>
            <a:off x="6436519" y="4397216"/>
            <a:ext cx="3408640" cy="335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36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649"/>
              <a:buFont typeface="Fira Sans"/>
              <a:buNone/>
            </a:pPr>
            <a:r>
              <a:rPr lang="en-US" sz="1649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Tournaments</a:t>
            </a:r>
            <a:endParaRPr sz="164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10271641" y="4397216"/>
            <a:ext cx="3408640" cy="1005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36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649"/>
              <a:buFont typeface="Fira Sans"/>
              <a:buNone/>
            </a:pPr>
            <a:r>
              <a:rPr lang="en-US" sz="1649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Buy food and drinks as a reward for participating/winning in club mini tournaments.</a:t>
            </a:r>
            <a:endParaRPr sz="164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6227088" y="5535573"/>
            <a:ext cx="7662624" cy="1606629"/>
          </a:xfrm>
          <a:prstGeom prst="rect">
            <a:avLst/>
          </a:prstGeom>
          <a:solidFill>
            <a:srgbClr val="000000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/>
          <p:nvPr/>
        </p:nvSpPr>
        <p:spPr>
          <a:xfrm>
            <a:off x="6436519" y="5668804"/>
            <a:ext cx="3408640" cy="335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36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649"/>
              <a:buFont typeface="Fira Sans"/>
              <a:buNone/>
            </a:pPr>
            <a:r>
              <a:rPr lang="en-US" sz="1649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Beat the Coach Challenge</a:t>
            </a:r>
            <a:endParaRPr sz="164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10271641" y="5668804"/>
            <a:ext cx="3408640" cy="1340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36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649"/>
              <a:buFont typeface="Fira Sans"/>
              <a:buNone/>
            </a:pPr>
            <a:r>
              <a:rPr lang="en-US" sz="1649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A tradition for the table tennis club —&gt; beating the coach in a short game can get you any snacks of your choice from the cafeteria.</a:t>
            </a:r>
            <a:endParaRPr sz="164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3" name="Google Shape;12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/>
          <p:nvPr/>
        </p:nvSpPr>
        <p:spPr>
          <a:xfrm>
            <a:off x="6232327" y="961787"/>
            <a:ext cx="5328404" cy="665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BF3FA"/>
              </a:buClr>
              <a:buSzPts val="4196"/>
              <a:buFont typeface="Fira Mono"/>
              <a:buNone/>
            </a:pPr>
            <a:r>
              <a:rPr lang="en-US" sz="4196">
                <a:solidFill>
                  <a:srgbClr val="FBF3FA"/>
                </a:solidFill>
                <a:latin typeface="Fira Mono"/>
                <a:ea typeface="Fira Mono"/>
                <a:cs typeface="Fira Mono"/>
                <a:sym typeface="Fira Mono"/>
              </a:rPr>
              <a:t>Club Popularity</a:t>
            </a:r>
            <a:endParaRPr sz="419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25" name="Google Shape;12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2327" y="1947386"/>
            <a:ext cx="1065609" cy="170509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/>
          <p:nvPr/>
        </p:nvSpPr>
        <p:spPr>
          <a:xfrm>
            <a:off x="7617619" y="2160508"/>
            <a:ext cx="2664143" cy="333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76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098"/>
              <a:buFont typeface="Fira Mono"/>
              <a:buNone/>
            </a:pPr>
            <a:r>
              <a:rPr lang="en-US" sz="2098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High Demand</a:t>
            </a:r>
            <a:endParaRPr sz="209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7617619" y="2621399"/>
            <a:ext cx="6266855" cy="68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11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678"/>
              <a:buFont typeface="Fira Sans"/>
              <a:buNone/>
            </a:pPr>
            <a:r>
              <a:rPr lang="en-US" sz="1678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Our table tennis club consistently enjoys high demand, with a large number of students eager to join.</a:t>
            </a:r>
            <a:endParaRPr sz="167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28" name="Google Shape;12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2327" y="3652480"/>
            <a:ext cx="1065609" cy="170509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/>
          <p:nvPr/>
        </p:nvSpPr>
        <p:spPr>
          <a:xfrm>
            <a:off x="7617619" y="3865602"/>
            <a:ext cx="2664143" cy="333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76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098"/>
              <a:buFont typeface="Fira Mono"/>
              <a:buNone/>
            </a:pPr>
            <a:r>
              <a:rPr lang="en-US" sz="2098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Full Capacity</a:t>
            </a:r>
            <a:endParaRPr sz="209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7617619" y="4326493"/>
            <a:ext cx="6266855" cy="68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11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678"/>
              <a:buFont typeface="Fira Sans"/>
              <a:buNone/>
            </a:pPr>
            <a:r>
              <a:rPr lang="en-US" sz="1678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Due to the popularity of the club, we often reach full capacity, with many students signing up late and being placed on a waiting list.</a:t>
            </a:r>
            <a:endParaRPr sz="167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31" name="Google Shape;13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2327" y="5357574"/>
            <a:ext cx="1065609" cy="191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7617619" y="5570696"/>
            <a:ext cx="2664143" cy="333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4976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098"/>
              <a:buFont typeface="Fira Mono"/>
              <a:buNone/>
            </a:pPr>
            <a:r>
              <a:rPr lang="en-US" sz="2098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Growing Interest</a:t>
            </a:r>
            <a:endParaRPr sz="209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7617619" y="6031587"/>
            <a:ext cx="6266855" cy="1022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0011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678"/>
              <a:buFont typeface="Fira Sans"/>
              <a:buNone/>
            </a:pPr>
            <a:r>
              <a:rPr lang="en-US" sz="1678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The popularity of our club demonstrates the growing interest in table tennis among students. This is a testament to the sport's appeal and the engaging environment we foster.</a:t>
            </a:r>
            <a:endParaRPr sz="167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64037" y="2054781"/>
            <a:ext cx="8795504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BF3FA"/>
              </a:buClr>
              <a:buSzPts val="4860"/>
              <a:buFont typeface="Fira Mono"/>
              <a:buNone/>
            </a:pPr>
            <a:r>
              <a:rPr lang="en-US" sz="4860">
                <a:solidFill>
                  <a:srgbClr val="FBF3FA"/>
                </a:solidFill>
                <a:latin typeface="Fira Mono"/>
                <a:ea typeface="Fira Mono"/>
                <a:cs typeface="Fira Mono"/>
                <a:sym typeface="Fira Mono"/>
              </a:rPr>
              <a:t>Club Rules &amp; Expectations</a:t>
            </a:r>
            <a:endParaRPr sz="48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42" name="Google Shape;14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037" y="3196590"/>
            <a:ext cx="617220" cy="61722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/>
          <p:nvPr/>
        </p:nvSpPr>
        <p:spPr>
          <a:xfrm>
            <a:off x="864037" y="4060627"/>
            <a:ext cx="3086100" cy="38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20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430"/>
              <a:buFont typeface="Fira Mono"/>
              <a:buNone/>
            </a:pPr>
            <a:r>
              <a:rPr lang="en-US" sz="2430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Enjoy the Game</a:t>
            </a:r>
            <a:endParaRPr sz="24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864037" y="4594503"/>
            <a:ext cx="4053840" cy="1580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944"/>
              <a:buFont typeface="Fira Sans"/>
              <a:buNone/>
            </a:pPr>
            <a:r>
              <a:rPr lang="en-US" sz="1944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Our primary goal is to have fun. We encourage a friendly and supportive atmosphere where everyone can enjoy the sport.</a:t>
            </a:r>
            <a:endParaRPr sz="194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45" name="Google Shape;14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8161" y="3196590"/>
            <a:ext cx="617220" cy="61722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/>
          <p:nvPr/>
        </p:nvSpPr>
        <p:spPr>
          <a:xfrm>
            <a:off x="5288161" y="4060627"/>
            <a:ext cx="3086100" cy="38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20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430"/>
              <a:buFont typeface="Fira Mono"/>
              <a:buNone/>
            </a:pPr>
            <a:r>
              <a:rPr lang="en-US" sz="2430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Sportsmanship</a:t>
            </a:r>
            <a:endParaRPr sz="24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5288161" y="4594503"/>
            <a:ext cx="4053959" cy="1185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944"/>
              <a:buFont typeface="Fira Sans"/>
              <a:buNone/>
            </a:pPr>
            <a:r>
              <a:rPr lang="en-US" sz="1944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We expect all members to exhibit good sportsmanship, respecting their opponents and following club rules.</a:t>
            </a:r>
            <a:endParaRPr sz="194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48" name="Google Shape;14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2404" y="3196590"/>
            <a:ext cx="617220" cy="61722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/>
          <p:nvPr/>
        </p:nvSpPr>
        <p:spPr>
          <a:xfrm>
            <a:off x="9712404" y="4060627"/>
            <a:ext cx="3086100" cy="38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20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2430"/>
              <a:buFont typeface="Fira Mono"/>
              <a:buNone/>
            </a:pPr>
            <a:r>
              <a:rPr lang="en-US" sz="2430">
                <a:solidFill>
                  <a:srgbClr val="E0D6DE"/>
                </a:solidFill>
                <a:latin typeface="Fira Mono"/>
                <a:ea typeface="Fira Mono"/>
                <a:cs typeface="Fira Mono"/>
                <a:sym typeface="Fira Mono"/>
              </a:rPr>
              <a:t>Respect</a:t>
            </a:r>
            <a:endParaRPr sz="24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9712404" y="4594503"/>
            <a:ext cx="4053959" cy="1580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79"/>
              </a:lnSpc>
              <a:spcBef>
                <a:spcPts val="0"/>
              </a:spcBef>
              <a:spcAft>
                <a:spcPts val="0"/>
              </a:spcAft>
              <a:buClr>
                <a:srgbClr val="E0D6DE"/>
              </a:buClr>
              <a:buSzPts val="1944"/>
              <a:buFont typeface="Fira Sans"/>
              <a:buNone/>
            </a:pPr>
            <a:r>
              <a:rPr lang="en-US" sz="1944">
                <a:solidFill>
                  <a:srgbClr val="E0D6DE"/>
                </a:solidFill>
                <a:latin typeface="Fira Sans"/>
                <a:ea typeface="Fira Sans"/>
                <a:cs typeface="Fira Sans"/>
                <a:sym typeface="Fira Sans"/>
              </a:rPr>
              <a:t>We value respect for our coaches, fellow club members, and the equipment. We aim to create a positive and supportive environment.</a:t>
            </a:r>
            <a:endParaRPr sz="194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2024-07-19T13:20:36Z</dcterms:created>
  <dc:creator>PptxGenJS</dc:creator>
</cp:coreProperties>
</file>