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2"/>
  </p:notesMasterIdLst>
  <p:handoutMasterIdLst>
    <p:handoutMasterId r:id="rId23"/>
  </p:handoutMasterIdLst>
  <p:sldIdLst>
    <p:sldId id="344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4" r:id="rId19"/>
    <p:sldId id="361" r:id="rId20"/>
    <p:sldId id="362" r:id="rId21"/>
  </p:sldIdLst>
  <p:sldSz cx="12192000" cy="6858000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DC4AC2B-0B36-4D38-B4D7-8D7E98B8D7B2}">
          <p14:sldIdLst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4"/>
            <p14:sldId id="361"/>
            <p14:sldId id="3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00066"/>
    <a:srgbClr val="091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5320" autoAdjust="0"/>
  </p:normalViewPr>
  <p:slideViewPr>
    <p:cSldViewPr snapToGrid="0" snapToObjects="1">
      <p:cViewPr varScale="1">
        <p:scale>
          <a:sx n="82" d="100"/>
          <a:sy n="82" d="100"/>
        </p:scale>
        <p:origin x="691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5EE80-F458-479A-ABB0-F0DCD9C8581A}" type="datetimeFigureOut">
              <a:rPr lang="zh-TW" altLang="en-US" smtClean="0"/>
              <a:t>2022/12/20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87BE6-AE77-4E53-A9C0-2A531720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094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BFA34-59CB-F940-ADC8-AD26DE77F40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05A50-FBEA-1440-B6F8-A0E3F65A8AF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7895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07" y="545648"/>
            <a:ext cx="4956918" cy="6474135"/>
          </a:xfrm>
          <a:prstGeom prst="rect">
            <a:avLst/>
          </a:prstGeom>
        </p:spPr>
      </p:pic>
      <p:grpSp>
        <p:nvGrpSpPr>
          <p:cNvPr id="13" name="群組 12"/>
          <p:cNvGrpSpPr/>
          <p:nvPr userDrawn="1"/>
        </p:nvGrpSpPr>
        <p:grpSpPr>
          <a:xfrm>
            <a:off x="-1" y="0"/>
            <a:ext cx="2498271" cy="6857999"/>
            <a:chOff x="3543200" y="1"/>
            <a:chExt cx="2124000" cy="6857999"/>
          </a:xfrm>
        </p:grpSpPr>
        <p:sp>
          <p:nvSpPr>
            <p:cNvPr id="14" name="矩形 13"/>
            <p:cNvSpPr/>
            <p:nvPr userDrawn="1"/>
          </p:nvSpPr>
          <p:spPr>
            <a:xfrm>
              <a:off x="3543200" y="1"/>
              <a:ext cx="2078182" cy="68579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000090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543200" y="242873"/>
              <a:ext cx="2124000" cy="815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000090"/>
                </a:solidFill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" b="13120"/>
          <a:stretch/>
        </p:blipFill>
        <p:spPr>
          <a:xfrm>
            <a:off x="3256" y="242872"/>
            <a:ext cx="2441122" cy="107720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6637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05DD-E8C8-BF42-BBFD-7525C867642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51B7-CD82-B442-8C16-599F52951F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2528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05DD-E8C8-BF42-BBFD-7525C867642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51B7-CD82-B442-8C16-599F52951F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6658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05DD-E8C8-BF42-BBFD-7525C867642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51B7-CD82-B442-8C16-599F52951F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0025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/>
          <p:cNvGrpSpPr/>
          <p:nvPr userDrawn="1"/>
        </p:nvGrpSpPr>
        <p:grpSpPr>
          <a:xfrm>
            <a:off x="-1" y="0"/>
            <a:ext cx="2498271" cy="6857999"/>
            <a:chOff x="3543200" y="1"/>
            <a:chExt cx="2124000" cy="6857999"/>
          </a:xfrm>
        </p:grpSpPr>
        <p:sp>
          <p:nvSpPr>
            <p:cNvPr id="19" name="矩形 18"/>
            <p:cNvSpPr/>
            <p:nvPr userDrawn="1"/>
          </p:nvSpPr>
          <p:spPr>
            <a:xfrm>
              <a:off x="3543200" y="1"/>
              <a:ext cx="2078182" cy="68579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000090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543200" y="242873"/>
              <a:ext cx="2124000" cy="815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000090"/>
                </a:solidFill>
              </a:endParaRPr>
            </a:p>
          </p:txBody>
        </p:sp>
      </p:grp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5" y="5319585"/>
            <a:ext cx="1612907" cy="160106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" b="13120"/>
          <a:stretch/>
        </p:blipFill>
        <p:spPr>
          <a:xfrm>
            <a:off x="3256" y="242872"/>
            <a:ext cx="2441122" cy="107720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009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05DD-E8C8-BF42-BBFD-7525C867642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51B7-CD82-B442-8C16-599F52951F42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135062"/>
            <a:ext cx="12192000" cy="72293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800">
              <a:solidFill>
                <a:srgbClr val="00009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093" y="5303215"/>
            <a:ext cx="1612907" cy="160106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" y="6031202"/>
            <a:ext cx="1764000" cy="9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7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05DD-E8C8-BF42-BBFD-7525C867642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51B7-CD82-B442-8C16-599F52951F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5756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05DD-E8C8-BF42-BBFD-7525C867642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51B7-CD82-B442-8C16-599F52951F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9504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05DD-E8C8-BF42-BBFD-7525C867642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51B7-CD82-B442-8C16-599F52951F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5505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05DD-E8C8-BF42-BBFD-7525C867642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51B7-CD82-B442-8C16-599F52951F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2824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05DD-E8C8-BF42-BBFD-7525C867642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51B7-CD82-B442-8C16-599F52951F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1056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05DD-E8C8-BF42-BBFD-7525C867642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51B7-CD82-B442-8C16-599F52951F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3320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A05DD-E8C8-BF42-BBFD-7525C8676429}" type="datetimeFigureOut">
              <a:rPr kumimoji="1" lang="zh-TW" altLang="en-US" smtClean="0"/>
              <a:t>2022/12/20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F51B7-CD82-B442-8C16-599F52951F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5857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d9QtVICPxk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981200" y="25371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班會程序 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566278" y="1396719"/>
            <a:ext cx="4529722" cy="494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班會開始</a:t>
            </a:r>
          </a:p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全體肅立</a:t>
            </a:r>
          </a:p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主席就位</a:t>
            </a:r>
          </a:p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4.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唱國歌</a:t>
            </a:r>
          </a:p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向國旗暨國父遺像行三鞠躬禮</a:t>
            </a:r>
          </a:p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（一鞠躬、再鞠躬、三鞠躬）</a:t>
            </a:r>
          </a:p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6.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主席復位（請坐下）</a:t>
            </a:r>
          </a:p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7.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主席報告</a:t>
            </a:r>
          </a:p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en-US" altLang="zh-TW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(1)</a:t>
            </a:r>
            <a:r>
              <a:rPr kumimoji="0" lang="zh-TW" alt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宣讀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上次會議記錄     </a:t>
            </a:r>
          </a:p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en-US" altLang="zh-TW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(2)</a:t>
            </a:r>
            <a:r>
              <a:rPr kumimoji="0" lang="zh-TW" alt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報告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上次會議決議案執</a:t>
            </a:r>
          </a:p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行情形（無者從略）</a:t>
            </a:r>
          </a:p>
          <a:p>
            <a:pPr marL="711200" marR="0" lvl="0" indent="-7112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en-US" altLang="zh-TW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(3)</a:t>
            </a:r>
            <a:r>
              <a:rPr kumimoji="0" lang="zh-TW" alt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報告事項</a:t>
            </a:r>
            <a:endParaRPr kumimoji="0" lang="en-US" altLang="zh-TW" sz="23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357939" y="1396720"/>
            <a:ext cx="4908966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508000" marR="0" lvl="0" indent="-5080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8.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各股股長報告</a:t>
            </a:r>
          </a:p>
          <a:p>
            <a:pPr marL="508000" marR="0" lvl="0" indent="-5080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9.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各科負責人報告</a:t>
            </a:r>
          </a:p>
          <a:p>
            <a:pPr marL="508000" marR="0" lvl="0" indent="-5080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10.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討論事項</a:t>
            </a:r>
          </a:p>
          <a:p>
            <a:pPr marL="508000" marR="0" lvl="0" indent="-5080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</a:t>
            </a:r>
            <a:r>
              <a:rPr kumimoji="0" lang="en-US" altLang="zh-TW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(1)</a:t>
            </a:r>
            <a:r>
              <a:rPr kumimoji="0" lang="zh-TW" alt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專題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討論</a:t>
            </a:r>
          </a:p>
          <a:p>
            <a:pPr marL="508000" marR="0" lvl="0" indent="-5080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</a:t>
            </a:r>
            <a:r>
              <a:rPr kumimoji="0" lang="en-US" altLang="zh-TW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(2)</a:t>
            </a:r>
            <a:r>
              <a:rPr kumimoji="0" lang="zh-TW" alt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提案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討論</a:t>
            </a:r>
          </a:p>
          <a:p>
            <a:pPr marL="508000" marR="0" lvl="0" indent="-5080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臨時動議（對班級事務以及</a:t>
            </a:r>
            <a:r>
              <a:rPr kumimoji="0" lang="zh-TW" alt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學校</a:t>
            </a:r>
            <a:endParaRPr kumimoji="0" lang="en-US" altLang="zh-TW" sz="2300" b="0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508000" marR="0" lvl="0" indent="-5080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en-US" altLang="zh-TW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</a:t>
            </a:r>
            <a:r>
              <a:rPr kumimoji="0" lang="zh-TW" alt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事務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的臨時建議）</a:t>
            </a:r>
          </a:p>
          <a:p>
            <a:pPr marL="508000" marR="0" lvl="0" indent="-5080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12.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選舉下次主席、司儀、記錄</a:t>
            </a:r>
          </a:p>
          <a:p>
            <a:pPr marL="508000" marR="0" lvl="0" indent="-5080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13.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導師講評</a:t>
            </a:r>
          </a:p>
          <a:p>
            <a:pPr marL="508000" marR="0" lvl="0" indent="-5080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14.</a:t>
            </a:r>
            <a:r>
              <a:rPr kumimoji="0" lang="zh-TW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主席宣佈散會</a:t>
            </a:r>
          </a:p>
          <a:p>
            <a:pPr marL="508000" marR="0" lvl="0" indent="-5080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3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94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905164" y="207444"/>
            <a:ext cx="3221040" cy="7716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4000" b="1" dirty="0" smtClean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000" b="1" dirty="0" smtClean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新聞案例</a:t>
            </a:r>
            <a:r>
              <a:rPr lang="en-US" altLang="zh-TW" sz="4000" b="1" dirty="0" smtClean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4000" b="1" dirty="0">
              <a:solidFill>
                <a:srgbClr val="A5002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791953" y="1264062"/>
            <a:ext cx="10584872" cy="42856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lnSpc>
                <a:spcPts val="5000"/>
              </a:lnSpc>
            </a:pPr>
            <a:r>
              <a:rPr lang="zh-TW" altLang="en-US" sz="3200" b="1" dirty="0">
                <a:solidFill>
                  <a:srgbClr val="A5002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抽電子煙</a:t>
            </a:r>
            <a:r>
              <a:rPr lang="en-US" altLang="zh-TW" sz="3200" b="1" dirty="0">
                <a:solidFill>
                  <a:srgbClr val="A5002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3200" b="1" dirty="0" smtClean="0">
                <a:solidFill>
                  <a:srgbClr val="A5002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   </a:t>
            </a:r>
            <a:r>
              <a:rPr lang="en-US" altLang="zh-TW" sz="3200" b="1" dirty="0" smtClean="0">
                <a:solidFill>
                  <a:srgbClr val="A5002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sz="3200" b="1" dirty="0">
                <a:solidFill>
                  <a:srgbClr val="A5002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歲罹嚴重</a:t>
            </a:r>
            <a:r>
              <a:rPr lang="zh-TW" altLang="en-US" sz="3200" b="1" dirty="0" smtClean="0">
                <a:solidFill>
                  <a:srgbClr val="A5002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肺炎</a:t>
            </a:r>
            <a:endParaRPr lang="en-US" altLang="zh-TW" sz="3200" b="1" dirty="0" smtClean="0">
              <a:solidFill>
                <a:srgbClr val="A5002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fontAlgn="base">
              <a:lnSpc>
                <a:spcPts val="5000"/>
              </a:lnSpc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電子煙危害不容輕忽！台中一名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歲少年抽了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年電子煙，已經成癮，造成罹患嚴重肺炎，甚至使用呼吸器給氧，經類固醇治療後才改善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臺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灣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兒童胸腔暨重症醫學會理事呂克桓警告，電子煙有尼古丁、揮發性化學物、重金屬等有害物質，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不能作為戒菸工具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不僅會影響青少年腦部發育，甚至可能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致癌。</a:t>
            </a:r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/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31926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9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765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81" y="2860104"/>
            <a:ext cx="11876037" cy="336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7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2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0297" y="130629"/>
            <a:ext cx="118610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091BC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新興菸品懶人</a:t>
            </a:r>
            <a:r>
              <a:rPr lang="zh-TW" altLang="en-US" sz="4400" b="1" dirty="0" smtClean="0">
                <a:solidFill>
                  <a:srgbClr val="091BC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包宣導</a:t>
            </a:r>
            <a:r>
              <a:rPr lang="zh-TW" altLang="en-US" sz="4400" b="1" dirty="0">
                <a:solidFill>
                  <a:srgbClr val="091BC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</a:t>
            </a:r>
          </a:p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34710"/>
            <a:ext cx="12193057" cy="356037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39713" y="5025433"/>
            <a:ext cx="854637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hlinkClick r:id="rId3"/>
              </a:rPr>
              <a:t>https://</a:t>
            </a:r>
            <a:r>
              <a:rPr lang="en-US" altLang="zh-TW" sz="3200" dirty="0" smtClean="0">
                <a:hlinkClick r:id="rId3"/>
              </a:rPr>
              <a:t>www.youtube.com/watch?v=9d9QtVICPxk</a:t>
            </a:r>
            <a:endParaRPr lang="en-US" altLang="zh-TW" sz="32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297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211767" y="960205"/>
            <a:ext cx="4221019" cy="91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zh-TW" sz="4400" b="1" dirty="0" smtClean="0">
                <a:solidFill>
                  <a:srgbClr val="0033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400" b="1" dirty="0" smtClean="0">
                <a:solidFill>
                  <a:srgbClr val="0033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專題討論</a:t>
            </a:r>
            <a:r>
              <a:rPr lang="en-US" altLang="zh-TW" sz="4400" b="1" dirty="0" smtClean="0">
                <a:solidFill>
                  <a:srgbClr val="0033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4400" b="1" dirty="0">
              <a:solidFill>
                <a:srgbClr val="0033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3530557" y="3020517"/>
            <a:ext cx="5583438" cy="16359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4000" b="1" dirty="0" smtClean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一、什麼是新興菸品？</a:t>
            </a:r>
            <a:endParaRPr lang="zh-TW" altLang="en-US" sz="4000" b="1" dirty="0">
              <a:solidFill>
                <a:srgbClr val="A5002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96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417040" y="1072170"/>
            <a:ext cx="4221019" cy="91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zh-TW" sz="4400" b="1" dirty="0" smtClean="0">
                <a:solidFill>
                  <a:srgbClr val="0033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400" b="1" dirty="0" smtClean="0">
                <a:solidFill>
                  <a:srgbClr val="0033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專題討論</a:t>
            </a:r>
            <a:r>
              <a:rPr lang="en-US" altLang="zh-TW" sz="4400" b="1" dirty="0" smtClean="0">
                <a:solidFill>
                  <a:srgbClr val="0033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4400" b="1" dirty="0">
              <a:solidFill>
                <a:srgbClr val="0033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2071396" y="2986362"/>
            <a:ext cx="8434873" cy="16359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4000" b="1" dirty="0" smtClean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二、使用電子煙容易引發什麼疾病</a:t>
            </a:r>
            <a:endParaRPr lang="en-US" altLang="zh-TW" sz="4000" b="1" dirty="0" smtClean="0">
              <a:solidFill>
                <a:srgbClr val="A5002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b="1" dirty="0" smtClean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4000" b="1" dirty="0" smtClean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或風險？</a:t>
            </a:r>
            <a:endParaRPr lang="zh-TW" altLang="en-US" sz="4000" b="1" dirty="0">
              <a:solidFill>
                <a:srgbClr val="A5002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50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146453" y="878751"/>
            <a:ext cx="4221019" cy="91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zh-TW" sz="4400" b="1" dirty="0" smtClean="0">
                <a:solidFill>
                  <a:srgbClr val="0033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400" b="1" dirty="0" smtClean="0">
                <a:solidFill>
                  <a:srgbClr val="0033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專題討論</a:t>
            </a:r>
            <a:r>
              <a:rPr lang="en-US" altLang="zh-TW" sz="4400" b="1" dirty="0" smtClean="0">
                <a:solidFill>
                  <a:srgbClr val="0033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4400" b="1" dirty="0">
              <a:solidFill>
                <a:srgbClr val="0033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2404189" y="2952206"/>
            <a:ext cx="8204716" cy="14604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4000" b="1" dirty="0" smtClean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三、電子煙可以幫助戒菸？請說明</a:t>
            </a:r>
            <a:endParaRPr lang="en-US" altLang="zh-TW" sz="4000" b="1" dirty="0" smtClean="0">
              <a:solidFill>
                <a:srgbClr val="A5002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b="1" dirty="0" smtClean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4000" b="1" dirty="0" smtClean="0">
                <a:solidFill>
                  <a:srgbClr val="A5002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原因。</a:t>
            </a:r>
            <a:endParaRPr lang="zh-TW" altLang="en-US" sz="4000" b="1" dirty="0">
              <a:solidFill>
                <a:srgbClr val="A5002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47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315204" y="2409894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各股股長報告</a:t>
            </a:r>
          </a:p>
        </p:txBody>
      </p:sp>
    </p:spTree>
    <p:extLst>
      <p:ext uri="{BB962C8B-B14F-4D97-AF65-F5344CB8AC3E}">
        <p14:creationId xmlns:p14="http://schemas.microsoft.com/office/powerpoint/2010/main" val="41068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4"/>
          <p:cNvSpPr txBox="1">
            <a:spLocks/>
          </p:cNvSpPr>
          <p:nvPr/>
        </p:nvSpPr>
        <p:spPr bwMode="auto">
          <a:xfrm>
            <a:off x="3534622" y="2379872"/>
            <a:ext cx="4721385" cy="89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58"/>
                </a:solidFill>
                <a:latin typeface="+mj-lt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58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58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58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58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58"/>
                </a:solidFill>
                <a:latin typeface="Arial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58"/>
                </a:solidFill>
                <a:latin typeface="Arial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58"/>
                </a:solidFill>
                <a:latin typeface="Arial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5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7200" dirty="0" smtClean="0">
                <a:solidFill>
                  <a:srgbClr val="0033CC"/>
                </a:solidFill>
                <a:cs typeface="+mn-cs"/>
              </a:rPr>
              <a:t>討論完畢</a:t>
            </a:r>
            <a:endParaRPr lang="zh-TW" altLang="en-US" sz="7200" dirty="0">
              <a:solidFill>
                <a:srgbClr val="0033CC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279345" y="2393527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各科</a:t>
            </a:r>
            <a:r>
              <a:rPr kumimoji="0" lang="zh-TW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負責人報告</a:t>
            </a:r>
            <a:endParaRPr kumimoji="0" lang="zh-TW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62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100840" y="1662545"/>
            <a:ext cx="7772400" cy="310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zh-TW" altLang="en-US" sz="5000" b="1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專題討論</a:t>
            </a:r>
            <a:endParaRPr lang="en-US" altLang="zh-TW" sz="5000" b="1" dirty="0" smtClean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zh-TW" sz="5400" b="1" dirty="0" smtClean="0">
                <a:solidFill>
                  <a:srgbClr val="091BC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5400" b="1" dirty="0" smtClean="0">
                <a:solidFill>
                  <a:srgbClr val="091BC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新興菸品危害</a:t>
            </a:r>
            <a:r>
              <a:rPr lang="en-US" altLang="zh-TW" sz="5400" b="1" dirty="0" smtClean="0">
                <a:solidFill>
                  <a:srgbClr val="091BC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en-US" altLang="zh-TW" sz="6000" b="1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  <a:defRPr/>
            </a:pPr>
            <a:endParaRPr lang="zh-TW" altLang="en-US" sz="5000" b="1" dirty="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664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20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1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7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3955" y="443515"/>
            <a:ext cx="11086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/>
              <a:t>什麼形式的菸都會傷害肺</a:t>
            </a:r>
            <a:r>
              <a:rPr lang="zh-TW" altLang="en-US" sz="4000" dirty="0"/>
              <a:t> </a:t>
            </a:r>
            <a:r>
              <a:rPr lang="zh-TW" altLang="en-US" sz="4000" b="1" dirty="0"/>
              <a:t>新興菸品也</a:t>
            </a:r>
            <a:r>
              <a:rPr lang="zh-TW" altLang="en-US" sz="4000" b="1" dirty="0" smtClean="0"/>
              <a:t>一樣</a:t>
            </a:r>
            <a:r>
              <a:rPr lang="en-US" altLang="zh-TW" sz="4000" b="1" dirty="0" smtClean="0"/>
              <a:t>(1/2)</a:t>
            </a:r>
            <a:endParaRPr lang="zh-TW" altLang="en-US" sz="40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753292" y="1366002"/>
            <a:ext cx="10946674" cy="4518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新興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菸品包含電子煙與加熱菸，世界衛生組織已發表聲明，認為所有形式的菸品，包含新興菸品在內，均會對人體產生危害。電子煙大多含尼古丁，目前至少約有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7,000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種調味物質可供製造於電子煙油，歐盟檢驗發現電子煙含有超過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41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種有害物質，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容易引起肺部發炎、過敏與產生哮喘，與心肌梗塞的風險，在美國超過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千多名因吸食電子煙而造成嚴重肺傷害甚至死亡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案例。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85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63244" y="676160"/>
            <a:ext cx="11086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/>
              <a:t>什麼形式的菸都會傷害肺</a:t>
            </a:r>
            <a:r>
              <a:rPr lang="zh-TW" altLang="en-US" sz="4000" dirty="0"/>
              <a:t> </a:t>
            </a:r>
            <a:r>
              <a:rPr lang="zh-TW" altLang="en-US" sz="4000" b="1" dirty="0"/>
              <a:t>新興菸品也</a:t>
            </a:r>
            <a:r>
              <a:rPr lang="zh-TW" altLang="en-US" sz="4000" b="1" dirty="0" smtClean="0"/>
              <a:t>一樣</a:t>
            </a:r>
            <a:r>
              <a:rPr lang="en-US" altLang="zh-TW" sz="4000" b="1" dirty="0" smtClean="0"/>
              <a:t>(2/2)</a:t>
            </a:r>
            <a:endParaRPr lang="zh-TW" altLang="en-US" sz="40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068045" y="2011058"/>
            <a:ext cx="10566606" cy="3236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加熱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菸是以菸草製成，與傳統紙菸一樣，除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含尼古丁易讓人成癮外，也含有焦油等有毒及致癌物質。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美國疾病管制署及科學人雜誌研究指出，吸食電子煙與傳統菸品都會加重新冠肺炎患者肺傷害。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拒絕菸品及任何新興菸品，是提升免疫力、阻擋新型冠狀病毒的不二法門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123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594"/>
            <a:ext cx="6108721" cy="685859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-594"/>
            <a:ext cx="6084335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</TotalTime>
  <Words>516</Words>
  <Application>Microsoft Office PowerPoint</Application>
  <PresentationFormat>寬螢幕</PresentationFormat>
  <Paragraphs>45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新細明體</vt:lpstr>
      <vt:lpstr>標楷體</vt:lpstr>
      <vt:lpstr>Arial</vt:lpstr>
      <vt:lpstr>Calibri</vt:lpstr>
      <vt:lpstr>Times New Roman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</dc:creator>
  <cp:lastModifiedBy>User</cp:lastModifiedBy>
  <cp:revision>159</cp:revision>
  <cp:lastPrinted>2018-08-09T05:15:29Z</cp:lastPrinted>
  <dcterms:created xsi:type="dcterms:W3CDTF">2018-07-12T04:12:22Z</dcterms:created>
  <dcterms:modified xsi:type="dcterms:W3CDTF">2022-12-20T08:55:13Z</dcterms:modified>
</cp:coreProperties>
</file>